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333" r:id="rId4"/>
    <p:sldId id="351" r:id="rId5"/>
    <p:sldId id="258" r:id="rId6"/>
    <p:sldId id="268" r:id="rId7"/>
    <p:sldId id="266" r:id="rId8"/>
    <p:sldId id="264" r:id="rId9"/>
    <p:sldId id="269" r:id="rId10"/>
    <p:sldId id="270" r:id="rId11"/>
    <p:sldId id="272" r:id="rId12"/>
    <p:sldId id="276" r:id="rId13"/>
    <p:sldId id="274" r:id="rId14"/>
    <p:sldId id="273" r:id="rId15"/>
    <p:sldId id="275" r:id="rId16"/>
    <p:sldId id="277" r:id="rId17"/>
    <p:sldId id="293" r:id="rId18"/>
    <p:sldId id="294" r:id="rId19"/>
    <p:sldId id="334" r:id="rId20"/>
    <p:sldId id="335" r:id="rId21"/>
    <p:sldId id="336" r:id="rId22"/>
    <p:sldId id="295" r:id="rId23"/>
    <p:sldId id="292" r:id="rId24"/>
    <p:sldId id="337" r:id="rId25"/>
    <p:sldId id="349" r:id="rId26"/>
    <p:sldId id="338" r:id="rId27"/>
    <p:sldId id="339" r:id="rId28"/>
    <p:sldId id="350" r:id="rId29"/>
    <p:sldId id="352" r:id="rId30"/>
    <p:sldId id="353" r:id="rId31"/>
    <p:sldId id="354" r:id="rId32"/>
    <p:sldId id="348" r:id="rId33"/>
    <p:sldId id="355" r:id="rId34"/>
    <p:sldId id="356" r:id="rId35"/>
    <p:sldId id="340" r:id="rId36"/>
    <p:sldId id="345" r:id="rId37"/>
    <p:sldId id="341" r:id="rId38"/>
    <p:sldId id="346" r:id="rId39"/>
    <p:sldId id="34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8"/>
    <p:restoredTop sz="94866"/>
  </p:normalViewPr>
  <p:slideViewPr>
    <p:cSldViewPr snapToGrid="0" snapToObjects="1">
      <p:cViewPr>
        <p:scale>
          <a:sx n="75" d="100"/>
          <a:sy n="75" d="100"/>
        </p:scale>
        <p:origin x="616"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ADAFC-323A-2743-916F-AC77FC9E6769}" type="datetimeFigureOut">
              <a:rPr lang="en-US" smtClean="0"/>
              <a:t>12/5/17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22D7B-AB41-7549-A176-924FFF4437EB}" type="slidenum">
              <a:rPr lang="en-US" smtClean="0"/>
              <a:t>‹#›</a:t>
            </a:fld>
            <a:endParaRPr lang="en-US"/>
          </a:p>
        </p:txBody>
      </p:sp>
    </p:spTree>
    <p:extLst>
      <p:ext uri="{BB962C8B-B14F-4D97-AF65-F5344CB8AC3E}">
        <p14:creationId xmlns:p14="http://schemas.microsoft.com/office/powerpoint/2010/main" val="16152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a:t>
            </a:fld>
            <a:endParaRPr lang="en-US"/>
          </a:p>
        </p:txBody>
      </p:sp>
    </p:spTree>
    <p:extLst>
      <p:ext uri="{BB962C8B-B14F-4D97-AF65-F5344CB8AC3E}">
        <p14:creationId xmlns:p14="http://schemas.microsoft.com/office/powerpoint/2010/main" val="99163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11</a:t>
            </a:fld>
            <a:endParaRPr lang="en-US"/>
          </a:p>
        </p:txBody>
      </p:sp>
    </p:spTree>
    <p:extLst>
      <p:ext uri="{BB962C8B-B14F-4D97-AF65-F5344CB8AC3E}">
        <p14:creationId xmlns:p14="http://schemas.microsoft.com/office/powerpoint/2010/main" val="133294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12</a:t>
            </a:fld>
            <a:endParaRPr lang="en-US"/>
          </a:p>
        </p:txBody>
      </p:sp>
    </p:spTree>
    <p:extLst>
      <p:ext uri="{BB962C8B-B14F-4D97-AF65-F5344CB8AC3E}">
        <p14:creationId xmlns:p14="http://schemas.microsoft.com/office/powerpoint/2010/main" val="2111260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13</a:t>
            </a:fld>
            <a:endParaRPr lang="en-US"/>
          </a:p>
        </p:txBody>
      </p:sp>
    </p:spTree>
    <p:extLst>
      <p:ext uri="{BB962C8B-B14F-4D97-AF65-F5344CB8AC3E}">
        <p14:creationId xmlns:p14="http://schemas.microsoft.com/office/powerpoint/2010/main" val="523296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14</a:t>
            </a:fld>
            <a:endParaRPr lang="en-US"/>
          </a:p>
        </p:txBody>
      </p:sp>
    </p:spTree>
    <p:extLst>
      <p:ext uri="{BB962C8B-B14F-4D97-AF65-F5344CB8AC3E}">
        <p14:creationId xmlns:p14="http://schemas.microsoft.com/office/powerpoint/2010/main" val="20139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15</a:t>
            </a:fld>
            <a:endParaRPr lang="en-US"/>
          </a:p>
        </p:txBody>
      </p:sp>
    </p:spTree>
    <p:extLst>
      <p:ext uri="{BB962C8B-B14F-4D97-AF65-F5344CB8AC3E}">
        <p14:creationId xmlns:p14="http://schemas.microsoft.com/office/powerpoint/2010/main" val="257007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16</a:t>
            </a:fld>
            <a:endParaRPr lang="en-US"/>
          </a:p>
        </p:txBody>
      </p:sp>
    </p:spTree>
    <p:extLst>
      <p:ext uri="{BB962C8B-B14F-4D97-AF65-F5344CB8AC3E}">
        <p14:creationId xmlns:p14="http://schemas.microsoft.com/office/powerpoint/2010/main" val="1158204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17</a:t>
            </a:fld>
            <a:endParaRPr lang="en-US"/>
          </a:p>
        </p:txBody>
      </p:sp>
    </p:spTree>
    <p:extLst>
      <p:ext uri="{BB962C8B-B14F-4D97-AF65-F5344CB8AC3E}">
        <p14:creationId xmlns:p14="http://schemas.microsoft.com/office/powerpoint/2010/main" val="1218161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18</a:t>
            </a:fld>
            <a:endParaRPr lang="en-US"/>
          </a:p>
        </p:txBody>
      </p:sp>
    </p:spTree>
    <p:extLst>
      <p:ext uri="{BB962C8B-B14F-4D97-AF65-F5344CB8AC3E}">
        <p14:creationId xmlns:p14="http://schemas.microsoft.com/office/powerpoint/2010/main" val="1321971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19</a:t>
            </a:fld>
            <a:endParaRPr lang="en-US"/>
          </a:p>
        </p:txBody>
      </p:sp>
    </p:spTree>
    <p:extLst>
      <p:ext uri="{BB962C8B-B14F-4D97-AF65-F5344CB8AC3E}">
        <p14:creationId xmlns:p14="http://schemas.microsoft.com/office/powerpoint/2010/main" val="195396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20</a:t>
            </a:fld>
            <a:endParaRPr lang="en-US"/>
          </a:p>
        </p:txBody>
      </p:sp>
    </p:spTree>
    <p:extLst>
      <p:ext uri="{BB962C8B-B14F-4D97-AF65-F5344CB8AC3E}">
        <p14:creationId xmlns:p14="http://schemas.microsoft.com/office/powerpoint/2010/main" val="106836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a:t>
            </a:fld>
            <a:endParaRPr lang="en-US"/>
          </a:p>
        </p:txBody>
      </p:sp>
    </p:spTree>
    <p:extLst>
      <p:ext uri="{BB962C8B-B14F-4D97-AF65-F5344CB8AC3E}">
        <p14:creationId xmlns:p14="http://schemas.microsoft.com/office/powerpoint/2010/main" val="321765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21</a:t>
            </a:fld>
            <a:endParaRPr lang="en-US"/>
          </a:p>
        </p:txBody>
      </p:sp>
    </p:spTree>
    <p:extLst>
      <p:ext uri="{BB962C8B-B14F-4D97-AF65-F5344CB8AC3E}">
        <p14:creationId xmlns:p14="http://schemas.microsoft.com/office/powerpoint/2010/main" val="405211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www.onmyphd.com</a:t>
            </a:r>
            <a:r>
              <a:rPr lang="en-US" dirty="0" smtClean="0"/>
              <a:t>/?p=</a:t>
            </a:r>
            <a:r>
              <a:rPr lang="en-US" dirty="0" err="1" smtClean="0"/>
              <a:t>gradient.descent</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22</a:t>
            </a:fld>
            <a:endParaRPr lang="en-US"/>
          </a:p>
        </p:txBody>
      </p:sp>
    </p:spTree>
    <p:extLst>
      <p:ext uri="{BB962C8B-B14F-4D97-AF65-F5344CB8AC3E}">
        <p14:creationId xmlns:p14="http://schemas.microsoft.com/office/powerpoint/2010/main" val="572311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23</a:t>
            </a:fld>
            <a:endParaRPr lang="en-US"/>
          </a:p>
        </p:txBody>
      </p:sp>
    </p:spTree>
    <p:extLst>
      <p:ext uri="{BB962C8B-B14F-4D97-AF65-F5344CB8AC3E}">
        <p14:creationId xmlns:p14="http://schemas.microsoft.com/office/powerpoint/2010/main" val="344466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Cannot</a:t>
            </a:r>
            <a:r>
              <a:rPr lang="en-US" sz="1200" b="0" i="0" u="none" strike="noStrike" kern="1200" baseline="0" dirty="0" smtClean="0">
                <a:solidFill>
                  <a:schemeClr val="tx1"/>
                </a:solidFill>
                <a:effectLst/>
                <a:latin typeface="+mn-lt"/>
                <a:ea typeface="+mn-ea"/>
                <a:cs typeface="+mn-cs"/>
              </a:rPr>
              <a:t> use the same one as logistic regression due to non convex nature of the cost </a:t>
            </a:r>
            <a:r>
              <a:rPr lang="en-US" sz="1200" b="0" i="0" u="none" strike="noStrike" kern="1200" baseline="0" dirty="0" err="1" smtClean="0">
                <a:solidFill>
                  <a:schemeClr val="tx1"/>
                </a:solidFill>
                <a:effectLst/>
                <a:latin typeface="+mn-lt"/>
                <a:ea typeface="+mn-ea"/>
                <a:cs typeface="+mn-cs"/>
              </a:rPr>
              <a:t>function,multiple</a:t>
            </a:r>
            <a:r>
              <a:rPr lang="en-US" sz="1200" b="0" i="0" u="none" strike="noStrike" kern="1200" baseline="0" dirty="0" smtClean="0">
                <a:solidFill>
                  <a:schemeClr val="tx1"/>
                </a:solidFill>
                <a:effectLst/>
                <a:latin typeface="+mn-lt"/>
                <a:ea typeface="+mn-ea"/>
                <a:cs typeface="+mn-cs"/>
              </a:rPr>
              <a:t> local </a:t>
            </a:r>
            <a:r>
              <a:rPr lang="en-US" sz="1200" b="0" i="0" u="none" strike="noStrike" kern="1200" baseline="0" dirty="0" err="1" smtClean="0">
                <a:solidFill>
                  <a:schemeClr val="tx1"/>
                </a:solidFill>
                <a:effectLst/>
                <a:latin typeface="+mn-lt"/>
                <a:ea typeface="+mn-ea"/>
                <a:cs typeface="+mn-cs"/>
              </a:rPr>
              <a:t>minimaz</a:t>
            </a:r>
            <a:r>
              <a:rPr lang="en-US" sz="1200" b="0" i="0" u="none" strike="noStrike" kern="1200" baseline="0" dirty="0" smtClean="0">
                <a:solidFill>
                  <a:schemeClr val="tx1"/>
                </a:solidFill>
                <a:effectLst/>
                <a:latin typeface="+mn-lt"/>
                <a:ea typeface="+mn-ea"/>
                <a:cs typeface="+mn-cs"/>
              </a:rPr>
              <a:t> no single way for the gradient descent to converge.</a:t>
            </a:r>
            <a:r>
              <a:rPr lang="mr-IN" sz="1200" b="0" i="0" u="none" strike="noStrike" kern="1200" dirty="0" smtClean="0">
                <a:solidFill>
                  <a:schemeClr val="tx1"/>
                </a:solidFill>
                <a:effectLst/>
                <a:latin typeface="+mn-lt"/>
                <a:ea typeface="+mn-ea"/>
                <a:cs typeface="+mn-cs"/>
              </a:rPr>
              <a:t/>
            </a:r>
            <a:br>
              <a:rPr lang="mr-IN" sz="1200" b="0" i="0" u="none" strike="noStrike" kern="1200" dirty="0" smtClean="0">
                <a:solidFill>
                  <a:schemeClr val="tx1"/>
                </a:solidFill>
                <a:effectLst/>
                <a:latin typeface="+mn-lt"/>
                <a:ea typeface="+mn-ea"/>
                <a:cs typeface="+mn-cs"/>
              </a:rPr>
            </a:br>
            <a:r>
              <a:rPr lang="mr-IN" sz="1200" b="0" i="0" u="none" strike="noStrike" kern="1200" dirty="0" err="1" smtClean="0">
                <a:solidFill>
                  <a:schemeClr val="tx1"/>
                </a:solidFill>
                <a:effectLst/>
                <a:latin typeface="+mn-lt"/>
                <a:ea typeface="+mn-ea"/>
                <a:cs typeface="+mn-cs"/>
              </a:rPr>
              <a:t>Cost</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)=0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yCost</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=0andhθ(</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)→1Cost(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=1andhθ(</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)→0</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26</a:t>
            </a:fld>
            <a:endParaRPr lang="en-US"/>
          </a:p>
        </p:txBody>
      </p:sp>
    </p:spTree>
    <p:extLst>
      <p:ext uri="{BB962C8B-B14F-4D97-AF65-F5344CB8AC3E}">
        <p14:creationId xmlns:p14="http://schemas.microsoft.com/office/powerpoint/2010/main" val="1326426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Train a logistic regression classifier </a:t>
            </a:r>
            <a:r>
              <a:rPr lang="en-US" sz="1200" b="0" i="0" u="none" strike="noStrike" kern="1200" dirty="0" err="1" smtClean="0">
                <a:solidFill>
                  <a:schemeClr val="tx1"/>
                </a:solidFill>
                <a:effectLst/>
                <a:latin typeface="+mn-lt"/>
                <a:ea typeface="+mn-ea"/>
                <a:cs typeface="+mn-cs"/>
              </a:rPr>
              <a:t>hθ</a:t>
            </a:r>
            <a:r>
              <a:rPr lang="en-US" sz="1200" b="0" i="0" u="none" strike="noStrike"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for each class￼ to predict the probability that ￼ ￼y =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To make a prediction on a new x, pick the class ￼that maximizes </a:t>
            </a:r>
            <a:r>
              <a:rPr lang="en-US" sz="1200" b="0" i="0" u="none" strike="noStrike" kern="1200" dirty="0" err="1" smtClean="0">
                <a:solidFill>
                  <a:schemeClr val="tx1"/>
                </a:solidFill>
                <a:effectLst/>
                <a:latin typeface="+mn-lt"/>
                <a:ea typeface="+mn-ea"/>
                <a:cs typeface="+mn-cs"/>
              </a:rPr>
              <a:t>hθ</a:t>
            </a:r>
            <a:r>
              <a:rPr lang="en-US" sz="1200" b="0" i="0" u="none" strike="noStrike" kern="1200" dirty="0" smtClean="0">
                <a:solidFill>
                  <a:schemeClr val="tx1"/>
                </a:solidFill>
                <a:effectLst/>
                <a:latin typeface="+mn-lt"/>
                <a:ea typeface="+mn-ea"/>
                <a:cs typeface="+mn-cs"/>
              </a:rPr>
              <a:t>(x)</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27</a:t>
            </a:fld>
            <a:endParaRPr lang="en-US"/>
          </a:p>
        </p:txBody>
      </p:sp>
    </p:spTree>
    <p:extLst>
      <p:ext uri="{BB962C8B-B14F-4D97-AF65-F5344CB8AC3E}">
        <p14:creationId xmlns:p14="http://schemas.microsoft.com/office/powerpoint/2010/main" val="1252106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35</a:t>
            </a:fld>
            <a:endParaRPr lang="en-US"/>
          </a:p>
        </p:txBody>
      </p:sp>
    </p:spTree>
    <p:extLst>
      <p:ext uri="{BB962C8B-B14F-4D97-AF65-F5344CB8AC3E}">
        <p14:creationId xmlns:p14="http://schemas.microsoft.com/office/powerpoint/2010/main" val="99828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36</a:t>
            </a:fld>
            <a:endParaRPr lang="en-US"/>
          </a:p>
        </p:txBody>
      </p:sp>
    </p:spTree>
    <p:extLst>
      <p:ext uri="{BB962C8B-B14F-4D97-AF65-F5344CB8AC3E}">
        <p14:creationId xmlns:p14="http://schemas.microsoft.com/office/powerpoint/2010/main" val="554370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37</a:t>
            </a:fld>
            <a:endParaRPr lang="en-US"/>
          </a:p>
        </p:txBody>
      </p:sp>
    </p:spTree>
    <p:extLst>
      <p:ext uri="{BB962C8B-B14F-4D97-AF65-F5344CB8AC3E}">
        <p14:creationId xmlns:p14="http://schemas.microsoft.com/office/powerpoint/2010/main" val="2066165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a:t>
            </a:fld>
            <a:endParaRPr lang="en-US"/>
          </a:p>
        </p:txBody>
      </p:sp>
    </p:spTree>
    <p:extLst>
      <p:ext uri="{BB962C8B-B14F-4D97-AF65-F5344CB8AC3E}">
        <p14:creationId xmlns:p14="http://schemas.microsoft.com/office/powerpoint/2010/main" val="126520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5</a:t>
            </a:fld>
            <a:endParaRPr lang="en-US"/>
          </a:p>
        </p:txBody>
      </p:sp>
    </p:spTree>
    <p:extLst>
      <p:ext uri="{BB962C8B-B14F-4D97-AF65-F5344CB8AC3E}">
        <p14:creationId xmlns:p14="http://schemas.microsoft.com/office/powerpoint/2010/main" val="185538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6</a:t>
            </a:fld>
            <a:endParaRPr lang="en-US"/>
          </a:p>
        </p:txBody>
      </p:sp>
    </p:spTree>
    <p:extLst>
      <p:ext uri="{BB962C8B-B14F-4D97-AF65-F5344CB8AC3E}">
        <p14:creationId xmlns:p14="http://schemas.microsoft.com/office/powerpoint/2010/main" val="213971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7</a:t>
            </a:fld>
            <a:endParaRPr lang="en-US"/>
          </a:p>
        </p:txBody>
      </p:sp>
    </p:spTree>
    <p:extLst>
      <p:ext uri="{BB962C8B-B14F-4D97-AF65-F5344CB8AC3E}">
        <p14:creationId xmlns:p14="http://schemas.microsoft.com/office/powerpoint/2010/main" val="77787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8</a:t>
            </a:fld>
            <a:endParaRPr lang="en-US"/>
          </a:p>
        </p:txBody>
      </p:sp>
    </p:spTree>
    <p:extLst>
      <p:ext uri="{BB962C8B-B14F-4D97-AF65-F5344CB8AC3E}">
        <p14:creationId xmlns:p14="http://schemas.microsoft.com/office/powerpoint/2010/main" val="642490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9</a:t>
            </a:fld>
            <a:endParaRPr lang="en-US"/>
          </a:p>
        </p:txBody>
      </p:sp>
    </p:spTree>
    <p:extLst>
      <p:ext uri="{BB962C8B-B14F-4D97-AF65-F5344CB8AC3E}">
        <p14:creationId xmlns:p14="http://schemas.microsoft.com/office/powerpoint/2010/main" val="1223601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10</a:t>
            </a:fld>
            <a:endParaRPr lang="en-US"/>
          </a:p>
        </p:txBody>
      </p:sp>
    </p:spTree>
    <p:extLst>
      <p:ext uri="{BB962C8B-B14F-4D97-AF65-F5344CB8AC3E}">
        <p14:creationId xmlns:p14="http://schemas.microsoft.com/office/powerpoint/2010/main" val="1791060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66232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22009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8021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5755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C93D5D-2745-A04F-AF4B-012EF6F99D82}"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03980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C93D5D-2745-A04F-AF4B-012EF6F99D82}"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9157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C93D5D-2745-A04F-AF4B-012EF6F99D82}" type="datetimeFigureOut">
              <a:rPr lang="en-US" smtClean="0"/>
              <a:t>12/5/17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78070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C93D5D-2745-A04F-AF4B-012EF6F99D82}" type="datetimeFigureOut">
              <a:rPr lang="en-US" smtClean="0"/>
              <a:t>12/5/17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2916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93D5D-2745-A04F-AF4B-012EF6F99D82}" type="datetimeFigureOut">
              <a:rPr lang="en-US" smtClean="0"/>
              <a:t>12/5/17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13526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77870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340944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93D5D-2745-A04F-AF4B-012EF6F99D82}" type="datetimeFigureOut">
              <a:rPr lang="en-US" smtClean="0"/>
              <a:t>12/5/17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FA82A-C916-AE4B-862F-019CA176E13A}" type="slidenum">
              <a:rPr lang="en-US" smtClean="0"/>
              <a:t>‹#›</a:t>
            </a:fld>
            <a:endParaRPr lang="en-US"/>
          </a:p>
        </p:txBody>
      </p:sp>
    </p:spTree>
    <p:extLst>
      <p:ext uri="{BB962C8B-B14F-4D97-AF65-F5344CB8AC3E}">
        <p14:creationId xmlns:p14="http://schemas.microsoft.com/office/powerpoint/2010/main" val="688029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hyperlink" Target="http://www.onmyphd.com/?p=gradient.descent"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tats.stackexchange.com/questions/49528/batch-gradient-descent-versus-stochastic-gradient-descent" TargetMode="Externa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file:///Users/asinghal/Desktop/ML%20Part%201/Machine%20Learning%20Book/3.%20Classification%20-%20Hands-On%20Machine%20Learning%20with%20Scikit-Learn%20and%20TensorFlow.html#equation_three_three" TargetMode="Externa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44266"/>
          </a:xfrm>
          <a:prstGeom prst="rect">
            <a:avLst/>
          </a:prstGeom>
        </p:spPr>
      </p:pic>
    </p:spTree>
    <p:extLst>
      <p:ext uri="{BB962C8B-B14F-4D97-AF65-F5344CB8AC3E}">
        <p14:creationId xmlns:p14="http://schemas.microsoft.com/office/powerpoint/2010/main" val="2025728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005164" cy="461665"/>
          </a:xfrm>
          <a:prstGeom prst="rect">
            <a:avLst/>
          </a:prstGeom>
          <a:noFill/>
        </p:spPr>
        <p:txBody>
          <a:bodyPr wrap="none" rtlCol="0">
            <a:spAutoFit/>
          </a:bodyPr>
          <a:lstStyle/>
          <a:p>
            <a:r>
              <a:rPr lang="en-US" sz="2400" b="1" dirty="0" smtClean="0"/>
              <a:t>Error Function</a:t>
            </a:r>
          </a:p>
        </p:txBody>
      </p:sp>
      <p:sp>
        <p:nvSpPr>
          <p:cNvPr id="3" name="TextBox 2"/>
          <p:cNvSpPr txBox="1"/>
          <p:nvPr/>
        </p:nvSpPr>
        <p:spPr>
          <a:xfrm>
            <a:off x="1404877" y="1775563"/>
            <a:ext cx="10007600" cy="646331"/>
          </a:xfrm>
          <a:prstGeom prst="rect">
            <a:avLst/>
          </a:prstGeom>
          <a:noFill/>
        </p:spPr>
        <p:txBody>
          <a:bodyPr wrap="square" rtlCol="0">
            <a:spAutoFit/>
          </a:bodyPr>
          <a:lstStyle/>
          <a:p>
            <a:r>
              <a:rPr lang="en-US" dirty="0" smtClean="0"/>
              <a:t>Thus, we should try to make sum of all errors as close as possible to zero. This will minimize overall error and make over all predictions better.</a:t>
            </a:r>
            <a:endParaRPr lang="en-US" baseline="-25000" dirty="0" smtClean="0"/>
          </a:p>
        </p:txBody>
      </p:sp>
      <mc:AlternateContent xmlns:mc="http://schemas.openxmlformats.org/markup-compatibility/2006" xmlns:a14="http://schemas.microsoft.com/office/drawing/2010/main">
        <mc:Choice Requires="a14">
          <p:sp>
            <p:nvSpPr>
              <p:cNvPr id="4" name="TextBox 3"/>
              <p:cNvSpPr txBox="1"/>
              <p:nvPr/>
            </p:nvSpPr>
            <p:spPr>
              <a:xfrm>
                <a:off x="4236249" y="3358116"/>
                <a:ext cx="3149600" cy="110562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nary>
                        <m:naryPr>
                          <m:chr m:val="∑"/>
                          <m:ctrlPr>
                            <a:rPr lang="is-IS" sz="2400" b="1" i="1" smtClean="0">
                              <a:latin typeface="Cambria Math" charset="0"/>
                            </a:rPr>
                          </m:ctrlPr>
                        </m:naryPr>
                        <m:sub>
                          <m:r>
                            <m:rPr>
                              <m:brk m:alnAt="23"/>
                            </m:rPr>
                            <a:rPr lang="en-US" sz="2400" b="1" i="1" smtClean="0">
                              <a:latin typeface="Cambria Math" charset="0"/>
                            </a:rPr>
                            <m:t>𝒊</m:t>
                          </m:r>
                          <m:r>
                            <a:rPr lang="en-US" sz="2400" b="1" i="1" smtClean="0">
                              <a:latin typeface="Cambria Math" charset="0"/>
                            </a:rPr>
                            <m:t>=</m:t>
                          </m:r>
                          <m:r>
                            <a:rPr lang="en-US" sz="2400" b="1" i="1" smtClean="0">
                              <a:latin typeface="Cambria Math" charset="0"/>
                            </a:rPr>
                            <m:t>𝟏</m:t>
                          </m:r>
                        </m:sub>
                        <m:sup>
                          <m:r>
                            <a:rPr lang="en-US" sz="2400" b="1" i="1" smtClean="0">
                              <a:latin typeface="Cambria Math" charset="0"/>
                            </a:rPr>
                            <m:t>𝒏</m:t>
                          </m:r>
                        </m:sup>
                        <m:e>
                          <m:r>
                            <m:rPr>
                              <m:nor/>
                            </m:rPr>
                            <a:rPr lang="en-US" sz="2400" b="1" i="0" smtClean="0">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 </m:t>
                          </m:r>
                        </m:e>
                      </m:nary>
                    </m:oMath>
                  </m:oMathPara>
                </a14:m>
                <a:endParaRPr lang="en-US"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4236249" y="3358116"/>
                <a:ext cx="3149600" cy="1105624"/>
              </a:xfrm>
              <a:prstGeom prst="rect">
                <a:avLst/>
              </a:prstGeom>
              <a:blipFill rotWithShape="0">
                <a:blip r:embed="rId4"/>
                <a:stretch>
                  <a:fillRect/>
                </a:stretch>
              </a:blipFill>
            </p:spPr>
            <p:txBody>
              <a:bodyPr/>
              <a:lstStyle/>
              <a:p>
                <a:r>
                  <a:rPr lang="en-US">
                    <a:noFill/>
                  </a:rPr>
                  <a:t> </a:t>
                </a:r>
              </a:p>
            </p:txBody>
          </p:sp>
        </mc:Fallback>
      </mc:AlternateContent>
      <p:sp>
        <p:nvSpPr>
          <p:cNvPr id="5" name="TextBox 4"/>
          <p:cNvSpPr txBox="1"/>
          <p:nvPr/>
        </p:nvSpPr>
        <p:spPr>
          <a:xfrm>
            <a:off x="1404877" y="2705339"/>
            <a:ext cx="4680609" cy="369332"/>
          </a:xfrm>
          <a:prstGeom prst="rect">
            <a:avLst/>
          </a:prstGeom>
          <a:noFill/>
        </p:spPr>
        <p:txBody>
          <a:bodyPr wrap="square" rtlCol="0">
            <a:spAutoFit/>
          </a:bodyPr>
          <a:lstStyle/>
          <a:p>
            <a:r>
              <a:rPr lang="en-US" dirty="0" smtClean="0"/>
              <a:t>So, this sum should be minimized, right?</a:t>
            </a:r>
            <a:endParaRPr lang="en-US" dirty="0"/>
          </a:p>
        </p:txBody>
      </p:sp>
    </p:spTree>
    <p:extLst>
      <p:ext uri="{BB962C8B-B14F-4D97-AF65-F5344CB8AC3E}">
        <p14:creationId xmlns:p14="http://schemas.microsoft.com/office/powerpoint/2010/main" val="1952736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005164" cy="461665"/>
          </a:xfrm>
          <a:prstGeom prst="rect">
            <a:avLst/>
          </a:prstGeom>
          <a:noFill/>
        </p:spPr>
        <p:txBody>
          <a:bodyPr wrap="none" rtlCol="0">
            <a:spAutoFit/>
          </a:bodyPr>
          <a:lstStyle/>
          <a:p>
            <a:r>
              <a:rPr lang="en-US" sz="2400" b="1" dirty="0" smtClean="0"/>
              <a:t>Error Function</a:t>
            </a:r>
          </a:p>
        </p:txBody>
      </p:sp>
      <p:sp>
        <p:nvSpPr>
          <p:cNvPr id="3" name="TextBox 2"/>
          <p:cNvSpPr txBox="1"/>
          <p:nvPr/>
        </p:nvSpPr>
        <p:spPr>
          <a:xfrm>
            <a:off x="1320800" y="1411687"/>
            <a:ext cx="10007600" cy="830997"/>
          </a:xfrm>
          <a:prstGeom prst="rect">
            <a:avLst/>
          </a:prstGeom>
          <a:noFill/>
        </p:spPr>
        <p:txBody>
          <a:bodyPr wrap="square" rtlCol="0">
            <a:spAutoFit/>
          </a:bodyPr>
          <a:lstStyle/>
          <a:p>
            <a:r>
              <a:rPr lang="en-US" dirty="0"/>
              <a:t>Sum can be made zero by many choices of totally unsuitable </a:t>
            </a:r>
            <a:r>
              <a:rPr lang="en-US" dirty="0" smtClean="0"/>
              <a:t>lines. Negative and positive values will cancel out. Sum of large variations can also become zero.</a:t>
            </a:r>
            <a:endParaRPr lang="en-US" dirty="0"/>
          </a:p>
          <a:p>
            <a:endParaRPr lang="en-US" baseline="-25000" dirty="0" smtClean="0"/>
          </a:p>
        </p:txBody>
      </p:sp>
      <p:pic>
        <p:nvPicPr>
          <p:cNvPr id="5" name="Picture 4"/>
          <p:cNvPicPr>
            <a:picLocks noChangeAspect="1"/>
          </p:cNvPicPr>
          <p:nvPr/>
        </p:nvPicPr>
        <p:blipFill>
          <a:blip r:embed="rId4"/>
          <a:stretch>
            <a:fillRect/>
          </a:stretch>
        </p:blipFill>
        <p:spPr>
          <a:xfrm>
            <a:off x="686598" y="2370667"/>
            <a:ext cx="4965700" cy="3314700"/>
          </a:xfrm>
          <a:prstGeom prst="rect">
            <a:avLst/>
          </a:prstGeom>
        </p:spPr>
      </p:pic>
      <p:pic>
        <p:nvPicPr>
          <p:cNvPr id="9" name="Picture 8"/>
          <p:cNvPicPr>
            <a:picLocks noChangeAspect="1"/>
          </p:cNvPicPr>
          <p:nvPr/>
        </p:nvPicPr>
        <p:blipFill>
          <a:blip r:embed="rId4"/>
          <a:stretch>
            <a:fillRect/>
          </a:stretch>
        </p:blipFill>
        <p:spPr>
          <a:xfrm>
            <a:off x="6833399" y="2370667"/>
            <a:ext cx="4965700" cy="3314700"/>
          </a:xfrm>
          <a:prstGeom prst="rect">
            <a:avLst/>
          </a:prstGeom>
        </p:spPr>
      </p:pic>
      <p:sp>
        <p:nvSpPr>
          <p:cNvPr id="6" name="Oval 5"/>
          <p:cNvSpPr/>
          <p:nvPr/>
        </p:nvSpPr>
        <p:spPr>
          <a:xfrm>
            <a:off x="3017048" y="2810933"/>
            <a:ext cx="589752" cy="44026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7</a:t>
            </a:r>
            <a:endParaRPr lang="en-US" dirty="0">
              <a:solidFill>
                <a:schemeClr val="tx1"/>
              </a:solidFill>
            </a:endParaRPr>
          </a:p>
        </p:txBody>
      </p:sp>
      <p:sp>
        <p:nvSpPr>
          <p:cNvPr id="10" name="Oval 9"/>
          <p:cNvSpPr/>
          <p:nvPr/>
        </p:nvSpPr>
        <p:spPr>
          <a:xfrm>
            <a:off x="2119582" y="4698324"/>
            <a:ext cx="589751" cy="4494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-7</a:t>
            </a:r>
            <a:endParaRPr lang="en-US" dirty="0">
              <a:solidFill>
                <a:schemeClr val="tx1"/>
              </a:solidFill>
            </a:endParaRPr>
          </a:p>
        </p:txBody>
      </p:sp>
      <p:sp>
        <p:nvSpPr>
          <p:cNvPr id="11" name="Oval 10"/>
          <p:cNvSpPr/>
          <p:nvPr/>
        </p:nvSpPr>
        <p:spPr>
          <a:xfrm>
            <a:off x="8382000" y="4419601"/>
            <a:ext cx="592668" cy="7281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12" name="Oval 11"/>
          <p:cNvSpPr/>
          <p:nvPr/>
        </p:nvSpPr>
        <p:spPr>
          <a:xfrm>
            <a:off x="9177868" y="2963333"/>
            <a:ext cx="999066" cy="44026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1630592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smtClean="0"/>
              <a:t>Linear Regression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33" y="1782327"/>
            <a:ext cx="4893733" cy="344728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965" y="1821736"/>
            <a:ext cx="4974336" cy="3447288"/>
          </a:xfrm>
          <a:prstGeom prst="rect">
            <a:avLst/>
          </a:prstGeom>
        </p:spPr>
      </p:pic>
      <p:sp>
        <p:nvSpPr>
          <p:cNvPr id="7" name="TextBox 6"/>
          <p:cNvSpPr txBox="1"/>
          <p:nvPr/>
        </p:nvSpPr>
        <p:spPr>
          <a:xfrm>
            <a:off x="1320800" y="1336795"/>
            <a:ext cx="4250267" cy="369332"/>
          </a:xfrm>
          <a:prstGeom prst="rect">
            <a:avLst/>
          </a:prstGeom>
          <a:noFill/>
        </p:spPr>
        <p:txBody>
          <a:bodyPr wrap="square" rtlCol="0">
            <a:spAutoFit/>
          </a:bodyPr>
          <a:lstStyle/>
          <a:p>
            <a:r>
              <a:rPr lang="en-US" dirty="0" smtClean="0"/>
              <a:t>Y(X) = </a:t>
            </a:r>
            <a:r>
              <a:rPr lang="en-US" dirty="0" err="1" smtClean="0"/>
              <a:t>bX</a:t>
            </a:r>
            <a:r>
              <a:rPr lang="en-US" dirty="0" smtClean="0"/>
              <a:t> </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901942" y="977558"/>
                <a:ext cx="2445258" cy="370358"/>
              </a:xfrm>
              <a:prstGeom prst="rect">
                <a:avLst/>
              </a:prstGeom>
              <a:noFill/>
            </p:spPr>
            <p:txBody>
              <a:bodyPr wrap="square" rtlCol="0">
                <a:spAutoFit/>
              </a:bodyPr>
              <a:lstStyle/>
              <a:p>
                <a:r>
                  <a:rPr lang="en-US" dirty="0" smtClean="0"/>
                  <a:t>e(b) = </a:t>
                </a:r>
                <a14:m>
                  <m:oMath xmlns:m="http://schemas.openxmlformats.org/officeDocument/2006/math">
                    <m:nary>
                      <m:naryPr>
                        <m:chr m:val="∑"/>
                        <m:ctrlPr>
                          <a:rPr lang="is-I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ctrlPr>
                              <a:rPr lang="en-US" b="0" i="1" smtClean="0">
                                <a:latin typeface="Cambria Math" charset="0"/>
                              </a:rPr>
                            </m:ctrlPr>
                          </m:dPr>
                          <m:e>
                            <m:r>
                              <a:rPr lang="en-US" b="0" i="1" smtClean="0">
                                <a:latin typeface="Cambria Math" charset="0"/>
                              </a:rPr>
                              <m:t>𝑏𝑋</m:t>
                            </m:r>
                            <m:r>
                              <a:rPr lang="en-US" b="0" i="1" baseline="-25000" smtClean="0">
                                <a:latin typeface="Cambria Math" charset="0"/>
                              </a:rPr>
                              <m:t>𝑖</m:t>
                            </m:r>
                            <m:r>
                              <a:rPr lang="en-US" b="0" i="1" smtClean="0">
                                <a:latin typeface="Cambria Math" charset="0"/>
                              </a:rPr>
                              <m:t> −</m:t>
                            </m:r>
                            <m:r>
                              <a:rPr lang="en-US" b="0" i="1" smtClean="0">
                                <a:latin typeface="Cambria Math" charset="0"/>
                              </a:rPr>
                              <m:t>𝑌𝑖</m:t>
                            </m:r>
                          </m:e>
                        </m:d>
                        <m:r>
                          <a:rPr lang="en-US" b="0" i="1" baseline="30000" smtClean="0">
                            <a:latin typeface="Cambria Math" charset="0"/>
                          </a:rPr>
                          <m:t>2</m:t>
                        </m:r>
                      </m:e>
                    </m:nary>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901942" y="977558"/>
                <a:ext cx="2445258" cy="370358"/>
              </a:xfrm>
              <a:prstGeom prst="rect">
                <a:avLst/>
              </a:prstGeom>
              <a:blipFill rotWithShape="0">
                <a:blip r:embed="rId6"/>
                <a:stretch>
                  <a:fillRect l="-1995" t="-119672" b="-183607"/>
                </a:stretch>
              </a:blipFill>
            </p:spPr>
            <p:txBody>
              <a:bodyPr/>
              <a:lstStyle/>
              <a:p>
                <a:r>
                  <a:rPr lang="en-US">
                    <a:noFill/>
                  </a:rPr>
                  <a:t> </a:t>
                </a:r>
              </a:p>
            </p:txBody>
          </p:sp>
        </mc:Fallback>
      </mc:AlternateContent>
      <p:sp>
        <p:nvSpPr>
          <p:cNvPr id="9" name="TextBox 8"/>
          <p:cNvSpPr txBox="1"/>
          <p:nvPr/>
        </p:nvSpPr>
        <p:spPr>
          <a:xfrm>
            <a:off x="1320800" y="5046133"/>
            <a:ext cx="9702800" cy="646331"/>
          </a:xfrm>
          <a:prstGeom prst="rect">
            <a:avLst/>
          </a:prstGeom>
          <a:noFill/>
        </p:spPr>
        <p:txBody>
          <a:bodyPr wrap="square" rtlCol="0">
            <a:spAutoFit/>
          </a:bodyPr>
          <a:lstStyle/>
          <a:p>
            <a:r>
              <a:rPr lang="en-US" b="1" dirty="0" smtClean="0"/>
              <a:t>As expected, we have best fit one e(b) is minimum i.e. 0 at b = 1 and line of regression has minimum error.</a:t>
            </a:r>
            <a:endParaRPr lang="en-US" b="1" dirty="0"/>
          </a:p>
        </p:txBody>
      </p:sp>
      <p:sp>
        <p:nvSpPr>
          <p:cNvPr id="3" name="TextBox 2"/>
          <p:cNvSpPr txBox="1"/>
          <p:nvPr/>
        </p:nvSpPr>
        <p:spPr>
          <a:xfrm>
            <a:off x="6901942" y="1552238"/>
            <a:ext cx="4351867" cy="307777"/>
          </a:xfrm>
          <a:prstGeom prst="rect">
            <a:avLst/>
          </a:prstGeom>
          <a:noFill/>
        </p:spPr>
        <p:txBody>
          <a:bodyPr wrap="square" rtlCol="0">
            <a:spAutoFit/>
          </a:bodyPr>
          <a:lstStyle/>
          <a:p>
            <a:r>
              <a:rPr lang="en-US" sz="1400" i="1" dirty="0" smtClean="0"/>
              <a:t>*Divided by 2n </a:t>
            </a:r>
            <a:endParaRPr lang="en-US" sz="1400" i="1" dirty="0"/>
          </a:p>
        </p:txBody>
      </p:sp>
    </p:spTree>
    <p:extLst>
      <p:ext uri="{BB962C8B-B14F-4D97-AF65-F5344CB8AC3E}">
        <p14:creationId xmlns:p14="http://schemas.microsoft.com/office/powerpoint/2010/main" val="15153876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309329"/>
            <a:ext cx="4466167" cy="553998"/>
          </a:xfrm>
          <a:prstGeom prst="rect">
            <a:avLst/>
          </a:prstGeom>
          <a:noFill/>
        </p:spPr>
        <p:txBody>
          <a:bodyPr wrap="square" rtlCol="0">
            <a:spAutoFit/>
          </a:bodyPr>
          <a:lstStyle/>
          <a:p>
            <a:r>
              <a:rPr lang="en-US" dirty="0" smtClean="0"/>
              <a:t>We can use absolute sum of errors.</a:t>
            </a:r>
            <a:endParaRPr lang="en-US" dirty="0"/>
          </a:p>
          <a:p>
            <a:endParaRPr lang="en-US" baseline="-25000" dirty="0" smtClean="0"/>
          </a:p>
        </p:txBody>
      </p:sp>
      <mc:AlternateContent xmlns:mc="http://schemas.openxmlformats.org/markup-compatibility/2006" xmlns:a14="http://schemas.microsoft.com/office/drawing/2010/main">
        <mc:Choice Requires="a14">
          <p:sp>
            <p:nvSpPr>
              <p:cNvPr id="13" name="TextBox 12"/>
              <p:cNvSpPr txBox="1"/>
              <p:nvPr/>
            </p:nvSpPr>
            <p:spPr>
              <a:xfrm>
                <a:off x="1318684" y="1906860"/>
                <a:ext cx="3149600" cy="1105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smtClean="0">
                              <a:latin typeface="Cambria Math" charset="0"/>
                            </a:rPr>
                          </m:ctrlPr>
                        </m:naryPr>
                        <m:sub>
                          <m:r>
                            <m:rPr>
                              <m:brk m:alnAt="23"/>
                            </m:rPr>
                            <a:rPr lang="en-US" sz="2400" b="1" i="1" smtClean="0">
                              <a:latin typeface="Cambria Math" charset="0"/>
                            </a:rPr>
                            <m:t>𝒊</m:t>
                          </m:r>
                          <m:r>
                            <a:rPr lang="en-US" sz="2400" b="1" i="1" smtClean="0">
                              <a:latin typeface="Cambria Math" charset="0"/>
                            </a:rPr>
                            <m:t>=</m:t>
                          </m:r>
                          <m:r>
                            <a:rPr lang="en-US" sz="2400" b="1" i="1" smtClean="0">
                              <a:latin typeface="Cambria Math" charset="0"/>
                            </a:rPr>
                            <m:t>𝟏</m:t>
                          </m:r>
                        </m:sub>
                        <m:sup>
                          <m:r>
                            <a:rPr lang="en-US" sz="2400" b="1" i="1" smtClean="0">
                              <a:latin typeface="Cambria Math" charset="0"/>
                            </a:rPr>
                            <m:t>𝒏</m:t>
                          </m:r>
                        </m:sup>
                        <m:e>
                          <m:r>
                            <m:rPr>
                              <m:nor/>
                            </m:rPr>
                            <a:rPr lang="en-US" sz="2400" b="1" i="0" smtClean="0">
                              <a:latin typeface="Cambria Math" charset="0"/>
                            </a:rPr>
                            <m:t>|</m:t>
                          </m:r>
                          <m:r>
                            <m:rPr>
                              <m:nor/>
                            </m:rPr>
                            <a:rPr lang="en-US" sz="2400" b="1" dirty="0" smtClean="0"/>
                            <m:t>Y</m:t>
                          </m:r>
                          <m:r>
                            <m:rPr>
                              <m:nor/>
                            </m:rPr>
                            <a:rPr lang="en-US" sz="2400" b="1" baseline="-25000" dirty="0" smtClean="0"/>
                            <m:t>i</m:t>
                          </m:r>
                          <m:r>
                            <m:rPr>
                              <m:nor/>
                            </m:rPr>
                            <a:rPr lang="en-US" sz="2400" b="1" dirty="0" smtClean="0"/>
                            <m:t> – (</m:t>
                          </m:r>
                          <m:r>
                            <m:rPr>
                              <m:nor/>
                            </m:rPr>
                            <a:rPr lang="en-US" sz="2400" b="1" dirty="0" smtClean="0"/>
                            <m:t>a</m:t>
                          </m:r>
                          <m:r>
                            <m:rPr>
                              <m:nor/>
                            </m:rPr>
                            <a:rPr lang="en-US" sz="2400" b="1" dirty="0" smtClean="0"/>
                            <m:t> + </m:t>
                          </m:r>
                          <m:r>
                            <m:rPr>
                              <m:nor/>
                            </m:rPr>
                            <a:rPr lang="en-US" sz="2400" b="1" dirty="0" smtClean="0"/>
                            <m:t>bXi</m:t>
                          </m:r>
                          <m:r>
                            <m:rPr>
                              <m:nor/>
                            </m:rPr>
                            <a:rPr lang="en-US" sz="2400" b="1" dirty="0" smtClean="0"/>
                            <m:t>)| </m:t>
                          </m:r>
                        </m:e>
                      </m:nary>
                    </m:oMath>
                  </m:oMathPara>
                </a14:m>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318684" y="1906860"/>
                <a:ext cx="3149600" cy="1105624"/>
              </a:xfrm>
              <a:prstGeom prst="rect">
                <a:avLst/>
              </a:prstGeom>
              <a:blipFill rotWithShape="0">
                <a:blip r:embed="rId4"/>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967" y="1744133"/>
            <a:ext cx="6083300" cy="425486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rot="16200000">
                <a:off x="4201068" y="3462440"/>
                <a:ext cx="34205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1" i="0" dirty="0" smtClean="0"/>
                        <m:t>|</m:t>
                      </m:r>
                      <m:r>
                        <m:rPr>
                          <m:nor/>
                        </m:rPr>
                        <a:rPr lang="en-US" b="1" dirty="0"/>
                        <m:t>Y</m:t>
                      </m:r>
                      <m:r>
                        <m:rPr>
                          <m:nor/>
                        </m:rPr>
                        <a:rPr lang="en-US" b="1" baseline="-25000" dirty="0"/>
                        <m:t>i</m:t>
                      </m:r>
                      <m:r>
                        <m:rPr>
                          <m:nor/>
                        </m:rPr>
                        <a:rPr lang="en-US" b="1" dirty="0"/>
                        <m:t> – (</m:t>
                      </m:r>
                      <m:r>
                        <m:rPr>
                          <m:nor/>
                        </m:rPr>
                        <a:rPr lang="en-US" b="1" dirty="0"/>
                        <m:t>a</m:t>
                      </m:r>
                      <m:r>
                        <m:rPr>
                          <m:nor/>
                        </m:rPr>
                        <a:rPr lang="en-US" b="1" dirty="0"/>
                        <m:t> + </m:t>
                      </m:r>
                      <m:r>
                        <m:rPr>
                          <m:nor/>
                        </m:rPr>
                        <a:rPr lang="en-US" b="1" dirty="0"/>
                        <m:t>bXi</m:t>
                      </m:r>
                      <m:r>
                        <m:rPr>
                          <m:nor/>
                        </m:rPr>
                        <a:rPr lang="en-US" b="1" dirty="0"/>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rot="16200000">
                <a:off x="4201068" y="3462440"/>
                <a:ext cx="3420533" cy="369332"/>
              </a:xfrm>
              <a:prstGeom prst="rect">
                <a:avLst/>
              </a:prstGeom>
              <a:blipFill rotWithShape="0">
                <a:blip r:embed="rId6"/>
                <a:stretch>
                  <a:fillRect r="-14754"/>
                </a:stretch>
              </a:blipFill>
            </p:spPr>
            <p:txBody>
              <a:bodyPr/>
              <a:lstStyle/>
              <a:p>
                <a:r>
                  <a:rPr lang="en-US">
                    <a:noFill/>
                  </a:rPr>
                  <a:t> </a:t>
                </a:r>
              </a:p>
            </p:txBody>
          </p:sp>
        </mc:Fallback>
      </mc:AlternateContent>
    </p:spTree>
    <p:extLst>
      <p:ext uri="{BB962C8B-B14F-4D97-AF65-F5344CB8AC3E}">
        <p14:creationId xmlns:p14="http://schemas.microsoft.com/office/powerpoint/2010/main" val="1727524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1922129" cy="461665"/>
          </a:xfrm>
          <a:prstGeom prst="rect">
            <a:avLst/>
          </a:prstGeom>
          <a:noFill/>
        </p:spPr>
        <p:txBody>
          <a:bodyPr wrap="none" rtlCol="0">
            <a:spAutoFit/>
          </a:bodyPr>
          <a:lstStyle/>
          <a:p>
            <a:r>
              <a:rPr lang="en-US" sz="2400" b="1" dirty="0" smtClean="0"/>
              <a:t>Cost Function</a:t>
            </a:r>
          </a:p>
        </p:txBody>
      </p:sp>
      <p:sp>
        <p:nvSpPr>
          <p:cNvPr id="3" name="TextBox 2"/>
          <p:cNvSpPr txBox="1"/>
          <p:nvPr/>
        </p:nvSpPr>
        <p:spPr>
          <a:xfrm>
            <a:off x="1320800" y="1309329"/>
            <a:ext cx="4597400" cy="553998"/>
          </a:xfrm>
          <a:prstGeom prst="rect">
            <a:avLst/>
          </a:prstGeom>
          <a:noFill/>
        </p:spPr>
        <p:txBody>
          <a:bodyPr wrap="square" rtlCol="0">
            <a:spAutoFit/>
          </a:bodyPr>
          <a:lstStyle/>
          <a:p>
            <a:r>
              <a:rPr lang="en-US" dirty="0" smtClean="0"/>
              <a:t>We can use squared sum of errors.</a:t>
            </a:r>
            <a:endParaRPr lang="en-US" dirty="0"/>
          </a:p>
          <a:p>
            <a:endParaRPr lang="en-US" baseline="-25000" dirty="0" smtClean="0"/>
          </a:p>
        </p:txBody>
      </p:sp>
      <mc:AlternateContent xmlns:mc="http://schemas.openxmlformats.org/markup-compatibility/2006" xmlns:a14="http://schemas.microsoft.com/office/drawing/2010/main">
        <mc:Choice Requires="a14">
          <p:sp>
            <p:nvSpPr>
              <p:cNvPr id="13" name="TextBox 12"/>
              <p:cNvSpPr txBox="1"/>
              <p:nvPr/>
            </p:nvSpPr>
            <p:spPr>
              <a:xfrm>
                <a:off x="1320800" y="1898191"/>
                <a:ext cx="3149600" cy="1098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a:latin typeface="Cambria Math" charset="0"/>
                            </a:rPr>
                          </m:ctrlPr>
                        </m:naryPr>
                        <m:sub>
                          <m:r>
                            <m:rPr>
                              <m:brk m:alnAt="23"/>
                            </m:rPr>
                            <a:rPr lang="en-US" sz="2400" b="1" i="1">
                              <a:latin typeface="Cambria Math" charset="0"/>
                            </a:rPr>
                            <m:t>𝒊</m:t>
                          </m:r>
                          <m:r>
                            <a:rPr lang="en-US" sz="2400" b="1" i="1">
                              <a:latin typeface="Cambria Math" charset="0"/>
                            </a:rPr>
                            <m:t>=</m:t>
                          </m:r>
                          <m:r>
                            <a:rPr lang="en-US" sz="2400" b="1" i="1" smtClean="0">
                              <a:latin typeface="Cambria Math" charset="0"/>
                            </a:rPr>
                            <m:t>𝟏</m:t>
                          </m:r>
                        </m:sub>
                        <m:sup>
                          <m:r>
                            <a:rPr lang="en-US" sz="2400" b="1" i="1">
                              <a:latin typeface="Cambria Math" charset="0"/>
                            </a:rPr>
                            <m:t>𝒏</m:t>
                          </m:r>
                        </m:sup>
                        <m:e>
                          <m:r>
                            <m:rPr>
                              <m:nor/>
                            </m:rPr>
                            <a:rPr lang="en-US" sz="2400" b="1">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))2 </m:t>
                          </m:r>
                        </m:e>
                      </m:nary>
                    </m:oMath>
                  </m:oMathPara>
                </a14:m>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320800" y="1898191"/>
                <a:ext cx="3149600" cy="1098891"/>
              </a:xfrm>
              <a:prstGeom prst="rect">
                <a:avLst/>
              </a:prstGeom>
              <a:blipFill rotWithShape="0">
                <a:blip r:embed="rId4"/>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8199" y="1898191"/>
            <a:ext cx="5139267" cy="3587509"/>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rot="16200000">
                <a:off x="3639633" y="3535262"/>
                <a:ext cx="426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1" i="1">
                          <a:latin typeface="Cambria Math" charset="0"/>
                        </a:rPr>
                        <m:t>e</m:t>
                      </m:r>
                      <m:r>
                        <m:rPr>
                          <m:nor/>
                        </m:rPr>
                        <a:rPr lang="en-US" b="1" i="0" smtClean="0">
                          <a:latin typeface="Cambria Math" charset="0"/>
                        </a:rPr>
                        <m:t> = </m:t>
                      </m:r>
                      <m:r>
                        <m:rPr>
                          <m:nor/>
                        </m:rPr>
                        <a:rPr lang="en-US" b="1">
                          <a:latin typeface="Cambria Math" charset="0"/>
                        </a:rPr>
                        <m:t>(</m:t>
                      </m:r>
                      <m:r>
                        <m:rPr>
                          <m:nor/>
                        </m:rPr>
                        <a:rPr lang="en-US" b="1" dirty="0"/>
                        <m:t>Y</m:t>
                      </m:r>
                      <m:r>
                        <m:rPr>
                          <m:nor/>
                        </m:rPr>
                        <a:rPr lang="en-US" b="1" baseline="-25000" dirty="0"/>
                        <m:t>i</m:t>
                      </m:r>
                      <m:r>
                        <m:rPr>
                          <m:nor/>
                        </m:rPr>
                        <a:rPr lang="en-US" b="1" dirty="0"/>
                        <m:t> – (</m:t>
                      </m:r>
                      <m:r>
                        <m:rPr>
                          <m:nor/>
                        </m:rPr>
                        <a:rPr lang="en-US" b="1" dirty="0"/>
                        <m:t>a</m:t>
                      </m:r>
                      <m:r>
                        <m:rPr>
                          <m:nor/>
                        </m:rPr>
                        <a:rPr lang="en-US" b="1" dirty="0"/>
                        <m:t> + </m:t>
                      </m:r>
                      <m:r>
                        <m:rPr>
                          <m:nor/>
                        </m:rPr>
                        <a:rPr lang="en-US" b="1" dirty="0"/>
                        <m:t>bXi</m:t>
                      </m:r>
                      <m:r>
                        <m:rPr>
                          <m:nor/>
                        </m:rPr>
                        <a:rPr lang="en-US" b="1" dirty="0"/>
                        <m:t>))2</m:t>
                      </m:r>
                    </m:oMath>
                  </m:oMathPara>
                </a14:m>
                <a:endParaRPr lang="en-US" baseline="30000" dirty="0"/>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3639633" y="3535262"/>
                <a:ext cx="4267200" cy="369332"/>
              </a:xfrm>
              <a:prstGeom prst="rect">
                <a:avLst/>
              </a:prstGeom>
              <a:blipFill rotWithShape="0">
                <a:blip r:embed="rId6"/>
                <a:stretch>
                  <a:fillRect l="-96667" r="-125000"/>
                </a:stretch>
              </a:blipFill>
            </p:spPr>
            <p:txBody>
              <a:bodyPr/>
              <a:lstStyle/>
              <a:p>
                <a:r>
                  <a:rPr lang="en-US">
                    <a:noFill/>
                  </a:rPr>
                  <a:t> </a:t>
                </a:r>
              </a:p>
            </p:txBody>
          </p:sp>
        </mc:Fallback>
      </mc:AlternateContent>
    </p:spTree>
    <p:extLst>
      <p:ext uri="{BB962C8B-B14F-4D97-AF65-F5344CB8AC3E}">
        <p14:creationId xmlns:p14="http://schemas.microsoft.com/office/powerpoint/2010/main" val="1605481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1878848" cy="461665"/>
          </a:xfrm>
          <a:prstGeom prst="rect">
            <a:avLst/>
          </a:prstGeom>
          <a:noFill/>
        </p:spPr>
        <p:txBody>
          <a:bodyPr wrap="none" rtlCol="0">
            <a:spAutoFit/>
          </a:bodyPr>
          <a:lstStyle/>
          <a:p>
            <a:r>
              <a:rPr lang="en-US" sz="2400" b="1" dirty="0" smtClean="0"/>
              <a:t>Cost function</a:t>
            </a:r>
          </a:p>
        </p:txBody>
      </p:sp>
      <p:sp>
        <p:nvSpPr>
          <p:cNvPr id="3" name="TextBox 2"/>
          <p:cNvSpPr txBox="1"/>
          <p:nvPr/>
        </p:nvSpPr>
        <p:spPr>
          <a:xfrm>
            <a:off x="1320800" y="1347646"/>
            <a:ext cx="10007600" cy="2769989"/>
          </a:xfrm>
          <a:prstGeom prst="rect">
            <a:avLst/>
          </a:prstGeom>
          <a:noFill/>
        </p:spPr>
        <p:txBody>
          <a:bodyPr wrap="square" rtlCol="0">
            <a:spAutoFit/>
          </a:bodyPr>
          <a:lstStyle/>
          <a:p>
            <a:r>
              <a:rPr lang="en-US" dirty="0" smtClean="0"/>
              <a:t>These minimization functions are also known as cost functions.</a:t>
            </a:r>
          </a:p>
          <a:p>
            <a:endParaRPr lang="en-US" dirty="0" smtClean="0"/>
          </a:p>
          <a:p>
            <a:r>
              <a:rPr lang="en-US" dirty="0" smtClean="0"/>
              <a:t>We have already seen two of the cost functions, there could be many cost functions. In practice, Squared sum of errors or least square sum is the one which is being used the most.</a:t>
            </a:r>
          </a:p>
          <a:p>
            <a:endParaRPr lang="en-US" dirty="0" smtClean="0"/>
          </a:p>
          <a:p>
            <a:r>
              <a:rPr lang="en-US" dirty="0" smtClean="0"/>
              <a:t>Squared errors give us a more uniformly distributed graph. With nice mathematical properties. It is convenient to work with. Uniformly differentiable. </a:t>
            </a:r>
          </a:p>
          <a:p>
            <a:endParaRPr lang="en-US" dirty="0"/>
          </a:p>
          <a:p>
            <a:r>
              <a:rPr lang="en-US" dirty="0" smtClean="0"/>
              <a:t>That said, there are different school of thoughts regarding absolute sum and square sum. </a:t>
            </a:r>
            <a:endParaRPr lang="en-US" dirty="0"/>
          </a:p>
          <a:p>
            <a:endParaRPr lang="en-US" baseline="-25000" dirty="0" smtClean="0"/>
          </a:p>
        </p:txBody>
      </p:sp>
    </p:spTree>
    <p:extLst>
      <p:ext uri="{BB962C8B-B14F-4D97-AF65-F5344CB8AC3E}">
        <p14:creationId xmlns:p14="http://schemas.microsoft.com/office/powerpoint/2010/main" val="1888758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smtClean="0"/>
              <a:t>Linear Regression</a:t>
            </a:r>
          </a:p>
        </p:txBody>
      </p:sp>
      <p:sp>
        <p:nvSpPr>
          <p:cNvPr id="7" name="TextBox 6"/>
          <p:cNvSpPr txBox="1"/>
          <p:nvPr/>
        </p:nvSpPr>
        <p:spPr>
          <a:xfrm>
            <a:off x="1320800" y="1336795"/>
            <a:ext cx="9906000" cy="646331"/>
          </a:xfrm>
          <a:prstGeom prst="rect">
            <a:avLst/>
          </a:prstGeom>
          <a:noFill/>
        </p:spPr>
        <p:txBody>
          <a:bodyPr wrap="square" rtlCol="0">
            <a:spAutoFit/>
          </a:bodyPr>
          <a:lstStyle/>
          <a:p>
            <a:r>
              <a:rPr lang="en-US" dirty="0" smtClean="0"/>
              <a:t>Thus, a necessary condition for relative minimum is vanishing of the partial derivatives with respect to </a:t>
            </a:r>
            <a:r>
              <a:rPr lang="en-US" b="1" dirty="0" smtClean="0"/>
              <a:t>a</a:t>
            </a:r>
            <a:r>
              <a:rPr lang="en-US" dirty="0" smtClean="0"/>
              <a:t> and </a:t>
            </a:r>
            <a:r>
              <a:rPr lang="en-US" b="1" dirty="0" smtClean="0"/>
              <a:t>b</a:t>
            </a:r>
            <a:r>
              <a:rPr lang="en-US" dirty="0" smtClean="0"/>
              <a:t>. We thus have:</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595533" y="2418313"/>
                <a:ext cx="3911600" cy="370358"/>
              </a:xfrm>
              <a:prstGeom prst="rect">
                <a:avLst/>
              </a:prstGeom>
              <a:noFill/>
            </p:spPr>
            <p:txBody>
              <a:bodyPr wrap="square" rtlCol="0">
                <a:spAutoFit/>
              </a:bodyPr>
              <a:lstStyle/>
              <a:p>
                <a:r>
                  <a:rPr lang="en-US" dirty="0" smtClean="0"/>
                  <a:t>2</a:t>
                </a:r>
                <a14:m>
                  <m:oMath xmlns:m="http://schemas.openxmlformats.org/officeDocument/2006/math">
                    <m:nary>
                      <m:naryPr>
                        <m:chr m:val="∑"/>
                        <m:ctrlPr>
                          <a:rPr lang="is-I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begChr m:val="["/>
                            <m:endChr m:val="]"/>
                            <m:ctrlPr>
                              <a:rPr lang="en-US" b="0" i="1" smtClean="0">
                                <a:latin typeface="Cambria Math" charset="0"/>
                              </a:rPr>
                            </m:ctrlPr>
                          </m:dPr>
                          <m:e>
                            <m:r>
                              <a:rPr lang="en-US" b="0" i="1" smtClean="0">
                                <a:latin typeface="Cambria Math" charset="0"/>
                              </a:rPr>
                              <m:t>𝑌</m:t>
                            </m:r>
                            <m:r>
                              <a:rPr lang="en-US" b="0" i="1" baseline="-25000" smtClean="0">
                                <a:latin typeface="Cambria Math" charset="0"/>
                              </a:rPr>
                              <m:t>𝑖</m:t>
                            </m:r>
                            <m:r>
                              <a:rPr lang="en-US" b="0" i="1" smtClean="0">
                                <a:latin typeface="Cambria Math" charset="0"/>
                              </a:rPr>
                              <m:t> −</m:t>
                            </m:r>
                            <m:d>
                              <m:dPr>
                                <m:ctrlPr>
                                  <a:rPr lang="en-US" b="0" i="1" smtClean="0">
                                    <a:latin typeface="Cambria Math" charset="0"/>
                                  </a:rPr>
                                </m:ctrlPr>
                              </m:dPr>
                              <m:e>
                                <m:r>
                                  <a:rPr lang="en-US" b="0" i="1" smtClean="0">
                                    <a:latin typeface="Cambria Math" charset="0"/>
                                  </a:rPr>
                                  <m:t>𝑎</m:t>
                                </m:r>
                                <m:r>
                                  <a:rPr lang="en-US" b="0" i="1" smtClean="0">
                                    <a:latin typeface="Cambria Math" charset="0"/>
                                  </a:rPr>
                                  <m:t>+</m:t>
                                </m:r>
                                <m:r>
                                  <a:rPr lang="en-US" b="0" i="1" smtClean="0">
                                    <a:latin typeface="Cambria Math" charset="0"/>
                                  </a:rPr>
                                  <m:t>𝑏𝑋𝑖</m:t>
                                </m:r>
                              </m:e>
                            </m:d>
                          </m:e>
                        </m:d>
                        <m:d>
                          <m:dPr>
                            <m:ctrlPr>
                              <a:rPr lang="en-US" b="0" i="1" smtClean="0">
                                <a:latin typeface="Cambria Math" charset="0"/>
                              </a:rPr>
                            </m:ctrlPr>
                          </m:dPr>
                          <m:e>
                            <m:r>
                              <a:rPr lang="en-US" b="0" i="1" smtClean="0">
                                <a:latin typeface="Cambria Math" charset="0"/>
                              </a:rPr>
                              <m:t>−1</m:t>
                            </m:r>
                          </m:e>
                        </m:d>
                        <m:r>
                          <a:rPr lang="en-US" b="0" i="1" smtClean="0">
                            <a:latin typeface="Cambria Math" charset="0"/>
                          </a:rPr>
                          <m:t>=0</m:t>
                        </m:r>
                      </m:e>
                    </m:nary>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595533" y="2418313"/>
                <a:ext cx="3911600" cy="370358"/>
              </a:xfrm>
              <a:prstGeom prst="rect">
                <a:avLst/>
              </a:prstGeom>
              <a:blipFill rotWithShape="0">
                <a:blip r:embed="rId4"/>
                <a:stretch>
                  <a:fillRect l="-5763" t="-121667" b="-18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595533" y="3501003"/>
                <a:ext cx="3911600" cy="370358"/>
              </a:xfrm>
              <a:prstGeom prst="rect">
                <a:avLst/>
              </a:prstGeom>
              <a:noFill/>
            </p:spPr>
            <p:txBody>
              <a:bodyPr wrap="square" rtlCol="0">
                <a:spAutoFit/>
              </a:bodyPr>
              <a:lstStyle/>
              <a:p>
                <a:r>
                  <a:rPr lang="en-US" dirty="0" smtClean="0"/>
                  <a:t>2</a:t>
                </a:r>
                <a14:m>
                  <m:oMath xmlns:m="http://schemas.openxmlformats.org/officeDocument/2006/math">
                    <m:nary>
                      <m:naryPr>
                        <m:chr m:val="∑"/>
                        <m:ctrlPr>
                          <a:rPr lang="is-I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begChr m:val="["/>
                            <m:endChr m:val="]"/>
                            <m:ctrlPr>
                              <a:rPr lang="en-US" b="0" i="1" smtClean="0">
                                <a:latin typeface="Cambria Math" charset="0"/>
                              </a:rPr>
                            </m:ctrlPr>
                          </m:dPr>
                          <m:e>
                            <m:r>
                              <a:rPr lang="en-US" b="0" i="1" smtClean="0">
                                <a:latin typeface="Cambria Math" charset="0"/>
                              </a:rPr>
                              <m:t>𝑌</m:t>
                            </m:r>
                            <m:r>
                              <a:rPr lang="en-US" b="0" i="1" baseline="-25000" smtClean="0">
                                <a:latin typeface="Cambria Math" charset="0"/>
                              </a:rPr>
                              <m:t>𝑖</m:t>
                            </m:r>
                            <m:r>
                              <a:rPr lang="en-US" b="0" i="1" smtClean="0">
                                <a:latin typeface="Cambria Math" charset="0"/>
                              </a:rPr>
                              <m:t> −</m:t>
                            </m:r>
                            <m:d>
                              <m:dPr>
                                <m:ctrlPr>
                                  <a:rPr lang="en-US" b="0" i="1" smtClean="0">
                                    <a:latin typeface="Cambria Math" charset="0"/>
                                  </a:rPr>
                                </m:ctrlPr>
                              </m:dPr>
                              <m:e>
                                <m:r>
                                  <a:rPr lang="en-US" b="0" i="1" smtClean="0">
                                    <a:latin typeface="Cambria Math" charset="0"/>
                                  </a:rPr>
                                  <m:t>𝑎</m:t>
                                </m:r>
                                <m:r>
                                  <a:rPr lang="en-US" b="0" i="1" smtClean="0">
                                    <a:latin typeface="Cambria Math" charset="0"/>
                                  </a:rPr>
                                  <m:t>+</m:t>
                                </m:r>
                                <m:r>
                                  <a:rPr lang="en-US" b="0" i="1" smtClean="0">
                                    <a:latin typeface="Cambria Math" charset="0"/>
                                  </a:rPr>
                                  <m:t>𝑏𝑋𝑖</m:t>
                                </m:r>
                              </m:e>
                            </m:d>
                          </m:e>
                        </m:d>
                        <m:d>
                          <m:dPr>
                            <m:ctrlPr>
                              <a:rPr lang="en-US" b="0" i="1" smtClean="0">
                                <a:latin typeface="Cambria Math" charset="0"/>
                              </a:rPr>
                            </m:ctrlPr>
                          </m:dPr>
                          <m:e>
                            <m:r>
                              <a:rPr lang="en-US" b="0" i="1" smtClean="0">
                                <a:latin typeface="Cambria Math" charset="0"/>
                              </a:rPr>
                              <m:t>−</m:t>
                            </m:r>
                            <m:r>
                              <a:rPr lang="en-US" b="0" i="1" smtClean="0">
                                <a:latin typeface="Cambria Math" charset="0"/>
                              </a:rPr>
                              <m:t>𝑋𝑖</m:t>
                            </m:r>
                          </m:e>
                        </m:d>
                        <m:r>
                          <a:rPr lang="en-US" b="0" i="1" smtClean="0">
                            <a:latin typeface="Cambria Math" charset="0"/>
                          </a:rPr>
                          <m:t>=0</m:t>
                        </m:r>
                      </m:e>
                    </m:nary>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595533" y="3501003"/>
                <a:ext cx="3911600" cy="370358"/>
              </a:xfrm>
              <a:prstGeom prst="rect">
                <a:avLst/>
              </a:prstGeom>
              <a:blipFill rotWithShape="0">
                <a:blip r:embed="rId5"/>
                <a:stretch>
                  <a:fillRect l="-5763" t="-119672" b="-1836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320800" y="2439332"/>
                <a:ext cx="3149600" cy="1098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is-IS" sz="2400" b="1" i="1">
                              <a:latin typeface="Cambria Math" charset="0"/>
                            </a:rPr>
                          </m:ctrlPr>
                        </m:naryPr>
                        <m:sub>
                          <m:r>
                            <m:rPr>
                              <m:brk m:alnAt="23"/>
                            </m:rPr>
                            <a:rPr lang="en-US" sz="2400" b="1" i="1">
                              <a:latin typeface="Cambria Math" charset="0"/>
                            </a:rPr>
                            <m:t>𝒊</m:t>
                          </m:r>
                          <m:r>
                            <a:rPr lang="en-US" sz="2400" b="1" i="1">
                              <a:latin typeface="Cambria Math" charset="0"/>
                            </a:rPr>
                            <m:t>=</m:t>
                          </m:r>
                          <m:r>
                            <a:rPr lang="en-US" sz="2400" b="1" i="1" smtClean="0">
                              <a:latin typeface="Cambria Math" charset="0"/>
                            </a:rPr>
                            <m:t>𝟏</m:t>
                          </m:r>
                        </m:sub>
                        <m:sup>
                          <m:r>
                            <a:rPr lang="en-US" sz="2400" b="1" i="1">
                              <a:latin typeface="Cambria Math" charset="0"/>
                            </a:rPr>
                            <m:t>𝒏</m:t>
                          </m:r>
                        </m:sup>
                        <m:e>
                          <m:r>
                            <m:rPr>
                              <m:nor/>
                            </m:rPr>
                            <a:rPr lang="en-US" sz="2400" b="1">
                              <a:latin typeface="Cambria Math" charset="0"/>
                            </a:rPr>
                            <m:t>(</m:t>
                          </m:r>
                          <m:r>
                            <m:rPr>
                              <m:nor/>
                            </m:rPr>
                            <a:rPr lang="en-US" sz="2400" b="1" dirty="0"/>
                            <m:t>Y</m:t>
                          </m:r>
                          <m:r>
                            <m:rPr>
                              <m:nor/>
                            </m:rPr>
                            <a:rPr lang="en-US" sz="2400" b="1" baseline="-25000" dirty="0"/>
                            <m:t>i</m:t>
                          </m:r>
                          <m:r>
                            <m:rPr>
                              <m:nor/>
                            </m:rPr>
                            <a:rPr lang="en-US" sz="2400" b="1" dirty="0"/>
                            <m:t> – (</m:t>
                          </m:r>
                          <m:r>
                            <m:rPr>
                              <m:nor/>
                            </m:rPr>
                            <a:rPr lang="en-US" sz="2400" b="1" dirty="0"/>
                            <m:t>a</m:t>
                          </m:r>
                          <m:r>
                            <m:rPr>
                              <m:nor/>
                            </m:rPr>
                            <a:rPr lang="en-US" sz="2400" b="1" dirty="0"/>
                            <m:t> + </m:t>
                          </m:r>
                          <m:r>
                            <m:rPr>
                              <m:nor/>
                            </m:rPr>
                            <a:rPr lang="en-US" sz="2400" b="1" dirty="0"/>
                            <m:t>bXi</m:t>
                          </m:r>
                          <m:r>
                            <m:rPr>
                              <m:nor/>
                            </m:rPr>
                            <a:rPr lang="en-US" sz="2400" b="1" dirty="0"/>
                            <m:t>))2 </m:t>
                          </m:r>
                        </m:e>
                      </m:nary>
                    </m:oMath>
                  </m:oMathPara>
                </a14:m>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320800" y="2439332"/>
                <a:ext cx="3149600" cy="1098891"/>
              </a:xfrm>
              <a:prstGeom prst="rect">
                <a:avLst/>
              </a:prstGeom>
              <a:blipFill rotWithShape="0">
                <a:blip r:embed="rId6"/>
                <a:stretch>
                  <a:fillRect/>
                </a:stretch>
              </a:blipFill>
            </p:spPr>
            <p:txBody>
              <a:bodyPr/>
              <a:lstStyle/>
              <a:p>
                <a:r>
                  <a:rPr lang="en-US">
                    <a:noFill/>
                  </a:rPr>
                  <a:t> </a:t>
                </a:r>
              </a:p>
            </p:txBody>
          </p:sp>
        </mc:Fallback>
      </mc:AlternateContent>
      <p:cxnSp>
        <p:nvCxnSpPr>
          <p:cNvPr id="14" name="Curved Connector 13"/>
          <p:cNvCxnSpPr>
            <a:stCxn id="13" idx="0"/>
          </p:cNvCxnSpPr>
          <p:nvPr/>
        </p:nvCxnSpPr>
        <p:spPr>
          <a:xfrm rot="16200000" flipH="1">
            <a:off x="4502620" y="832312"/>
            <a:ext cx="164160" cy="3378200"/>
          </a:xfrm>
          <a:prstGeom prst="curvedConnector4">
            <a:avLst>
              <a:gd name="adj1" fmla="val -139254"/>
              <a:gd name="adj2" fmla="val 733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3" idx="2"/>
          </p:cNvCxnSpPr>
          <p:nvPr/>
        </p:nvCxnSpPr>
        <p:spPr>
          <a:xfrm rot="5400000" flipH="1" flipV="1">
            <a:off x="4566090" y="1830513"/>
            <a:ext cx="37220" cy="3378200"/>
          </a:xfrm>
          <a:prstGeom prst="curvedConnector4">
            <a:avLst>
              <a:gd name="adj1" fmla="val -614186"/>
              <a:gd name="adj2" fmla="val 73308"/>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4285669" y="1812241"/>
                <a:ext cx="499624" cy="6190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r>
                            <a:rPr lang="en-US" i="1" smtClean="0">
                              <a:latin typeface="Cambria Math" charset="0"/>
                            </a:rPr>
                            <m:t>𝜕</m:t>
                          </m:r>
                          <m:r>
                            <a:rPr lang="en-US" b="0" i="1" smtClean="0">
                              <a:latin typeface="Cambria Math" charset="0"/>
                            </a:rPr>
                            <m:t>𝑓</m:t>
                          </m:r>
                        </m:num>
                        <m:den>
                          <m:r>
                            <a:rPr lang="en-US" i="1" smtClean="0">
                              <a:latin typeface="Cambria Math" charset="0"/>
                            </a:rPr>
                            <m:t>𝜕</m:t>
                          </m:r>
                          <m:r>
                            <a:rPr lang="en-US" b="0" i="1" smtClean="0">
                              <a:latin typeface="Cambria Math" charset="0"/>
                            </a:rPr>
                            <m:t>𝑎</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285669" y="1812241"/>
                <a:ext cx="499624" cy="619016"/>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20588" y="3392217"/>
                <a:ext cx="499624" cy="6190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r>
                            <a:rPr lang="en-US" i="1" smtClean="0">
                              <a:latin typeface="Cambria Math" charset="0"/>
                            </a:rPr>
                            <m:t>𝜕</m:t>
                          </m:r>
                          <m:r>
                            <a:rPr lang="en-US" b="0" i="1" smtClean="0">
                              <a:latin typeface="Cambria Math" charset="0"/>
                            </a:rPr>
                            <m:t>𝑓</m:t>
                          </m:r>
                        </m:num>
                        <m:den>
                          <m:r>
                            <a:rPr lang="en-US" i="1" smtClean="0">
                              <a:latin typeface="Cambria Math" charset="0"/>
                            </a:rPr>
                            <m:t>𝜕</m:t>
                          </m:r>
                          <m:r>
                            <a:rPr lang="en-US" b="0" i="1" smtClean="0">
                              <a:latin typeface="Cambria Math" charset="0"/>
                            </a:rPr>
                            <m:t>𝑏</m:t>
                          </m:r>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220588" y="3392217"/>
                <a:ext cx="499624" cy="619016"/>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87903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159132"/>
            <a:ext cx="8777770" cy="4526554"/>
          </a:xfrm>
          <a:prstGeom prst="rect">
            <a:avLst/>
          </a:prstGeom>
        </p:spPr>
      </p:pic>
    </p:spTree>
    <p:extLst>
      <p:ext uri="{BB962C8B-B14F-4D97-AF65-F5344CB8AC3E}">
        <p14:creationId xmlns:p14="http://schemas.microsoft.com/office/powerpoint/2010/main" val="1463458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799" y="1398228"/>
            <a:ext cx="8551333" cy="4452046"/>
          </a:xfrm>
          <a:prstGeom prst="rect">
            <a:avLst/>
          </a:prstGeom>
        </p:spPr>
      </p:pic>
    </p:spTree>
    <p:extLst>
      <p:ext uri="{BB962C8B-B14F-4D97-AF65-F5344CB8AC3E}">
        <p14:creationId xmlns:p14="http://schemas.microsoft.com/office/powerpoint/2010/main" val="16833623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278237"/>
            <a:ext cx="8547100" cy="4455467"/>
          </a:xfrm>
          <a:prstGeom prst="rect">
            <a:avLst/>
          </a:prstGeom>
        </p:spPr>
      </p:pic>
    </p:spTree>
    <p:extLst>
      <p:ext uri="{BB962C8B-B14F-4D97-AF65-F5344CB8AC3E}">
        <p14:creationId xmlns:p14="http://schemas.microsoft.com/office/powerpoint/2010/main" val="203173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85333" y="609600"/>
            <a:ext cx="8839200" cy="3416320"/>
          </a:xfrm>
          <a:prstGeom prst="rect">
            <a:avLst/>
          </a:prstGeom>
          <a:noFill/>
        </p:spPr>
        <p:txBody>
          <a:bodyPr wrap="square" rtlCol="0">
            <a:spAutoFit/>
          </a:bodyPr>
          <a:lstStyle/>
          <a:p>
            <a:r>
              <a:rPr lang="en-US" b="1" dirty="0" smtClean="0"/>
              <a:t>Objective</a:t>
            </a:r>
          </a:p>
          <a:p>
            <a:endParaRPr lang="en-US" dirty="0" smtClean="0"/>
          </a:p>
          <a:p>
            <a:pPr marL="285750" indent="-285750">
              <a:buFont typeface="Arial" charset="0"/>
              <a:buChar char="•"/>
            </a:pPr>
            <a:r>
              <a:rPr lang="en-US" dirty="0"/>
              <a:t>S</a:t>
            </a:r>
            <a:r>
              <a:rPr lang="en-US" dirty="0" smtClean="0"/>
              <a:t>upervised learning</a:t>
            </a:r>
          </a:p>
          <a:p>
            <a:pPr marL="285750" indent="-285750">
              <a:buFont typeface="Arial" charset="0"/>
              <a:buChar char="•"/>
            </a:pPr>
            <a:r>
              <a:rPr lang="en-US" dirty="0" smtClean="0"/>
              <a:t>Regression</a:t>
            </a:r>
          </a:p>
          <a:p>
            <a:pPr marL="285750" indent="-285750">
              <a:buFont typeface="Arial" charset="0"/>
              <a:buChar char="•"/>
            </a:pPr>
            <a:r>
              <a:rPr lang="en-US" dirty="0" smtClean="0"/>
              <a:t>Square Mean Error</a:t>
            </a:r>
          </a:p>
          <a:p>
            <a:pPr marL="285750" indent="-285750">
              <a:buFont typeface="Arial" charset="0"/>
              <a:buChar char="•"/>
            </a:pPr>
            <a:r>
              <a:rPr lang="en-US" dirty="0" smtClean="0"/>
              <a:t>Gradient Descent</a:t>
            </a:r>
          </a:p>
          <a:p>
            <a:pPr marL="285750" indent="-285750">
              <a:buFont typeface="Arial" charset="0"/>
              <a:buChar char="•"/>
            </a:pPr>
            <a:r>
              <a:rPr lang="en-US" smtClean="0"/>
              <a:t>Example</a:t>
            </a:r>
          </a:p>
          <a:p>
            <a:pPr marL="285750" indent="-285750">
              <a:buFont typeface="Arial" charset="0"/>
              <a:buChar char="•"/>
            </a:pPr>
            <a:r>
              <a:rPr lang="en-US" dirty="0" smtClean="0"/>
              <a:t>Practice</a:t>
            </a:r>
            <a:endParaRPr lang="en-US" dirty="0" smtClean="0"/>
          </a:p>
          <a:p>
            <a:pPr marL="285750" indent="-285750">
              <a:buFont typeface="Arial" charset="0"/>
              <a:buChar char="•"/>
            </a:pPr>
            <a:r>
              <a:rPr lang="en-US" dirty="0" smtClean="0"/>
              <a:t>Classification</a:t>
            </a:r>
          </a:p>
          <a:p>
            <a:pPr marL="285750" indent="-285750">
              <a:buFont typeface="Arial" charset="0"/>
              <a:buChar char="•"/>
            </a:pPr>
            <a:r>
              <a:rPr lang="en-US" dirty="0"/>
              <a:t>Performance </a:t>
            </a:r>
            <a:r>
              <a:rPr lang="en-US" dirty="0" smtClean="0"/>
              <a:t>Measures</a:t>
            </a:r>
          </a:p>
          <a:p>
            <a:pPr marL="285750" indent="-285750">
              <a:buFont typeface="Arial" charset="0"/>
              <a:buChar char="•"/>
            </a:pPr>
            <a:r>
              <a:rPr lang="en-US" dirty="0" smtClean="0"/>
              <a:t>Example</a:t>
            </a:r>
          </a:p>
          <a:p>
            <a:pPr marL="285750" indent="-285750">
              <a:buFont typeface="Arial" charset="0"/>
              <a:buChar char="•"/>
            </a:pPr>
            <a:r>
              <a:rPr lang="en-US" dirty="0" smtClean="0"/>
              <a:t>Practice</a:t>
            </a:r>
            <a:endParaRPr lang="en-US" dirty="0"/>
          </a:p>
        </p:txBody>
      </p:sp>
    </p:spTree>
    <p:extLst>
      <p:ext uri="{BB962C8B-B14F-4D97-AF65-F5344CB8AC3E}">
        <p14:creationId xmlns:p14="http://schemas.microsoft.com/office/powerpoint/2010/main" val="1621186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159132"/>
            <a:ext cx="8331200" cy="4559300"/>
          </a:xfrm>
          <a:prstGeom prst="rect">
            <a:avLst/>
          </a:prstGeom>
        </p:spPr>
      </p:pic>
    </p:spTree>
    <p:extLst>
      <p:ext uri="{BB962C8B-B14F-4D97-AF65-F5344CB8AC3E}">
        <p14:creationId xmlns:p14="http://schemas.microsoft.com/office/powerpoint/2010/main" val="7673414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502832"/>
            <a:ext cx="8077200" cy="3990521"/>
          </a:xfrm>
          <a:prstGeom prst="rect">
            <a:avLst/>
          </a:prstGeom>
        </p:spPr>
      </p:pic>
    </p:spTree>
    <p:extLst>
      <p:ext uri="{BB962C8B-B14F-4D97-AF65-F5344CB8AC3E}">
        <p14:creationId xmlns:p14="http://schemas.microsoft.com/office/powerpoint/2010/main" val="1654814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4987969" cy="461665"/>
          </a:xfrm>
          <a:prstGeom prst="rect">
            <a:avLst/>
          </a:prstGeom>
          <a:noFill/>
        </p:spPr>
        <p:txBody>
          <a:bodyPr wrap="none" rtlCol="0">
            <a:spAutoFit/>
          </a:bodyPr>
          <a:lstStyle/>
          <a:p>
            <a:r>
              <a:rPr lang="en-US" sz="2400" b="1" dirty="0" smtClean="0"/>
              <a:t>Linear Regression – Gradient Descent</a:t>
            </a:r>
            <a:endParaRPr lang="en-US" sz="2400" b="1"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9" y="1159132"/>
            <a:ext cx="10278533" cy="4614019"/>
          </a:xfrm>
          <a:prstGeom prst="rect">
            <a:avLst/>
          </a:prstGeom>
        </p:spPr>
      </p:pic>
      <p:sp>
        <p:nvSpPr>
          <p:cNvPr id="3" name="Rectangle 2"/>
          <p:cNvSpPr/>
          <p:nvPr/>
        </p:nvSpPr>
        <p:spPr>
          <a:xfrm>
            <a:off x="6900892" y="5403819"/>
            <a:ext cx="4723281" cy="369332"/>
          </a:xfrm>
          <a:prstGeom prst="rect">
            <a:avLst/>
          </a:prstGeom>
        </p:spPr>
        <p:txBody>
          <a:bodyPr wrap="none">
            <a:spAutoFit/>
          </a:bodyPr>
          <a:lstStyle/>
          <a:p>
            <a:r>
              <a:rPr lang="en-US" dirty="0" smtClean="0">
                <a:hlinkClick r:id="rId5"/>
              </a:rPr>
              <a:t>http://www.onmyphd.com/?p=gradient.descent</a:t>
            </a:r>
            <a:endParaRPr lang="en-US" dirty="0"/>
          </a:p>
        </p:txBody>
      </p:sp>
    </p:spTree>
    <p:extLst>
      <p:ext uri="{BB962C8B-B14F-4D97-AF65-F5344CB8AC3E}">
        <p14:creationId xmlns:p14="http://schemas.microsoft.com/office/powerpoint/2010/main" val="5157265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97467"/>
            <a:ext cx="2424382" cy="461665"/>
          </a:xfrm>
          <a:prstGeom prst="rect">
            <a:avLst/>
          </a:prstGeom>
          <a:noFill/>
        </p:spPr>
        <p:txBody>
          <a:bodyPr wrap="none" rtlCol="0">
            <a:spAutoFit/>
          </a:bodyPr>
          <a:lstStyle/>
          <a:p>
            <a:r>
              <a:rPr lang="en-US" sz="2400" b="1" dirty="0" smtClean="0"/>
              <a:t>Linear Regression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166" y="1159132"/>
            <a:ext cx="7615767" cy="4546512"/>
          </a:xfrm>
          <a:prstGeom prst="rect">
            <a:avLst/>
          </a:prstGeom>
        </p:spPr>
      </p:pic>
    </p:spTree>
    <p:extLst>
      <p:ext uri="{BB962C8B-B14F-4D97-AF65-F5344CB8AC3E}">
        <p14:creationId xmlns:p14="http://schemas.microsoft.com/office/powerpoint/2010/main" val="11953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smtClean="0"/>
              <a:t>Practice time</a:t>
            </a:r>
            <a:endParaRPr lang="en-US" sz="5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303405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smtClean="0"/>
              <a:t>Classification </a:t>
            </a:r>
            <a:r>
              <a:rPr lang="en-US" sz="2400" dirty="0"/>
              <a:t>discrete </a:t>
            </a:r>
            <a:r>
              <a:rPr lang="en-US" sz="2400" dirty="0" smtClean="0"/>
              <a:t>categories</a:t>
            </a:r>
            <a:endParaRPr lang="en-US" sz="5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7088207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34533" y="543455"/>
            <a:ext cx="5317067" cy="461665"/>
          </a:xfrm>
          <a:prstGeom prst="rect">
            <a:avLst/>
          </a:prstGeom>
          <a:noFill/>
        </p:spPr>
        <p:txBody>
          <a:bodyPr wrap="square" rtlCol="0">
            <a:spAutoFit/>
          </a:bodyPr>
          <a:lstStyle/>
          <a:p>
            <a:r>
              <a:rPr lang="en-US" sz="2400" b="1" dirty="0" smtClean="0"/>
              <a:t>Binary vs Multi Class Classification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267" y="1447772"/>
            <a:ext cx="8229600" cy="4201732"/>
          </a:xfrm>
          <a:prstGeom prst="rect">
            <a:avLst/>
          </a:prstGeom>
        </p:spPr>
      </p:pic>
    </p:spTree>
    <p:extLst>
      <p:ext uri="{BB962C8B-B14F-4D97-AF65-F5344CB8AC3E}">
        <p14:creationId xmlns:p14="http://schemas.microsoft.com/office/powerpoint/2010/main" val="1948364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660400" y="380201"/>
            <a:ext cx="5317067" cy="461665"/>
          </a:xfrm>
          <a:prstGeom prst="rect">
            <a:avLst/>
          </a:prstGeom>
          <a:noFill/>
        </p:spPr>
        <p:txBody>
          <a:bodyPr wrap="square" rtlCol="0">
            <a:spAutoFit/>
          </a:bodyPr>
          <a:lstStyle/>
          <a:p>
            <a:r>
              <a:rPr lang="en-US" sz="2400" b="1" dirty="0" smtClean="0"/>
              <a:t>One vs all Classification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334" y="1186221"/>
            <a:ext cx="3996266" cy="432223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900" y="319115"/>
            <a:ext cx="5967879" cy="5361517"/>
          </a:xfrm>
          <a:prstGeom prst="rect">
            <a:avLst/>
          </a:prstGeom>
        </p:spPr>
      </p:pic>
    </p:spTree>
    <p:extLst>
      <p:ext uri="{BB962C8B-B14F-4D97-AF65-F5344CB8AC3E}">
        <p14:creationId xmlns:p14="http://schemas.microsoft.com/office/powerpoint/2010/main" val="2195888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a:xfrm>
            <a:off x="838200" y="1896533"/>
            <a:ext cx="10515600" cy="4280430"/>
          </a:xfrm>
        </p:spPr>
        <p:txBody>
          <a:bodyPr>
            <a:normAutofit/>
          </a:bodyPr>
          <a:lstStyle/>
          <a:p>
            <a:r>
              <a:rPr lang="en-US" dirty="0"/>
              <a:t>To attempt classification, one method is to use linear regression </a:t>
            </a:r>
            <a:endParaRPr lang="en-US" dirty="0" smtClean="0"/>
          </a:p>
          <a:p>
            <a:pPr lvl="1"/>
            <a:r>
              <a:rPr lang="en-US" dirty="0" smtClean="0"/>
              <a:t>predictions </a:t>
            </a:r>
            <a:r>
              <a:rPr lang="en-US" dirty="0"/>
              <a:t>greater than 0.5 as a </a:t>
            </a:r>
            <a:r>
              <a:rPr lang="en-US" dirty="0" smtClean="0"/>
              <a:t>1</a:t>
            </a:r>
          </a:p>
          <a:p>
            <a:pPr lvl="1"/>
            <a:r>
              <a:rPr lang="en-US" dirty="0" smtClean="0"/>
              <a:t>all </a:t>
            </a:r>
            <a:r>
              <a:rPr lang="en-US" dirty="0"/>
              <a:t>less than 0.5 as a 0. </a:t>
            </a:r>
          </a:p>
          <a:p>
            <a:pPr marL="457200" lvl="1" indent="0">
              <a:buNone/>
            </a:pPr>
            <a:r>
              <a:rPr lang="en-US" dirty="0" smtClean="0"/>
              <a:t>However</a:t>
            </a:r>
            <a:r>
              <a:rPr lang="en-US" dirty="0"/>
              <a:t>, this method doesn't work well because classification </a:t>
            </a:r>
          </a:p>
          <a:p>
            <a:r>
              <a:rPr lang="en-US" dirty="0" smtClean="0"/>
              <a:t>y </a:t>
            </a:r>
            <a:r>
              <a:rPr lang="en-US" dirty="0"/>
              <a:t>can take on only two values, 0 and 1. </a:t>
            </a:r>
            <a:r>
              <a:rPr lang="en-US" dirty="0" smtClean="0"/>
              <a:t>For </a:t>
            </a:r>
            <a:r>
              <a:rPr lang="en-US" dirty="0"/>
              <a:t>instance, if we are trying to build a spam classifier for email, then x(</a:t>
            </a:r>
            <a:r>
              <a:rPr lang="en-US" dirty="0" err="1"/>
              <a:t>i</a:t>
            </a:r>
            <a:r>
              <a:rPr lang="en-US" dirty="0"/>
              <a:t>) may be some features of a piece of email, and y may be 1 if it is a piece of spam mail, and 0 otherwise. Hence, y∈{0,1}. 0 is also called the negative class, and 1 the positive </a:t>
            </a:r>
            <a:r>
              <a:rPr lang="en-US" dirty="0" smtClean="0"/>
              <a:t>class.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9847965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Function</a:t>
            </a:r>
            <a:endParaRPr lang="en-US" dirty="0"/>
          </a:p>
        </p:txBody>
      </p:sp>
      <p:pic>
        <p:nvPicPr>
          <p:cNvPr id="4" name="Content Placeholder 3"/>
          <p:cNvPicPr>
            <a:picLocks noGrp="1" noChangeAspect="1"/>
          </p:cNvPicPr>
          <p:nvPr>
            <p:ph idx="1"/>
          </p:nvPr>
        </p:nvPicPr>
        <p:blipFill>
          <a:blip r:embed="rId2"/>
          <a:stretch>
            <a:fillRect/>
          </a:stretch>
        </p:blipFill>
        <p:spPr>
          <a:xfrm>
            <a:off x="2689743" y="1450673"/>
            <a:ext cx="6439980"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893900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85333" y="609600"/>
            <a:ext cx="8839200" cy="369332"/>
          </a:xfrm>
          <a:prstGeom prst="rect">
            <a:avLst/>
          </a:prstGeom>
          <a:noFill/>
        </p:spPr>
        <p:txBody>
          <a:bodyPr wrap="square" rtlCol="0">
            <a:spAutoFit/>
          </a:bodyPr>
          <a:lstStyle/>
          <a:p>
            <a:r>
              <a:rPr lang="en-US" b="1" dirty="0" smtClean="0"/>
              <a:t>Only For Genius Quiz</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033" y="1117171"/>
            <a:ext cx="2451100" cy="4597400"/>
          </a:xfrm>
          <a:prstGeom prst="rect">
            <a:avLst/>
          </a:prstGeom>
        </p:spPr>
      </p:pic>
    </p:spTree>
    <p:extLst>
      <p:ext uri="{BB962C8B-B14F-4D97-AF65-F5344CB8AC3E}">
        <p14:creationId xmlns:p14="http://schemas.microsoft.com/office/powerpoint/2010/main" val="7070442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Function</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5964767" y="2015067"/>
            <a:ext cx="3886200" cy="2489200"/>
          </a:xfrm>
          <a:prstGeom prst="rect">
            <a:avLst/>
          </a:prstGeom>
        </p:spPr>
      </p:pic>
      <p:pic>
        <p:nvPicPr>
          <p:cNvPr id="8" name="Picture 7"/>
          <p:cNvPicPr>
            <a:picLocks noChangeAspect="1"/>
          </p:cNvPicPr>
          <p:nvPr/>
        </p:nvPicPr>
        <p:blipFill>
          <a:blip r:embed="rId3"/>
          <a:stretch>
            <a:fillRect/>
          </a:stretch>
        </p:blipFill>
        <p:spPr>
          <a:xfrm>
            <a:off x="1054100" y="2719917"/>
            <a:ext cx="4126858" cy="90381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7811380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6883" y="875506"/>
            <a:ext cx="10147300" cy="4419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5989730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classifier</a:t>
            </a:r>
            <a:endParaRPr lang="en-US" dirty="0"/>
          </a:p>
        </p:txBody>
      </p:sp>
      <p:sp>
        <p:nvSpPr>
          <p:cNvPr id="3" name="Content Placeholder 2"/>
          <p:cNvSpPr>
            <a:spLocks noGrp="1"/>
          </p:cNvSpPr>
          <p:nvPr>
            <p:ph idx="1"/>
          </p:nvPr>
        </p:nvSpPr>
        <p:spPr/>
        <p:txBody>
          <a:bodyPr/>
          <a:lstStyle/>
          <a:p>
            <a:r>
              <a:rPr lang="en-US" dirty="0" smtClean="0">
                <a:hlinkClick r:id="rId2"/>
              </a:rPr>
              <a:t>Batch</a:t>
            </a:r>
            <a:r>
              <a:rPr lang="en-US" dirty="0" smtClean="0"/>
              <a:t> </a:t>
            </a:r>
            <a:r>
              <a:rPr lang="en-US" dirty="0" smtClean="0">
                <a:hlinkClick r:id="rId2"/>
              </a:rPr>
              <a:t>gradient descent</a:t>
            </a:r>
            <a:endParaRPr lang="en-US" dirty="0" smtClean="0"/>
          </a:p>
          <a:p>
            <a:pPr lvl="1"/>
            <a:r>
              <a:rPr lang="en-US" dirty="0" smtClean="0">
                <a:hlinkClick r:id="rId2"/>
              </a:rPr>
              <a:t>Consider all the datapoint for calculating cost</a:t>
            </a:r>
          </a:p>
          <a:p>
            <a:pPr lvl="1"/>
            <a:r>
              <a:rPr lang="en-US" dirty="0" smtClean="0">
                <a:hlinkClick r:id="rId2"/>
              </a:rPr>
              <a:t>Slow for large dataset</a:t>
            </a:r>
          </a:p>
          <a:p>
            <a:r>
              <a:rPr lang="en-US" dirty="0" smtClean="0">
                <a:hlinkClick r:id="rId2"/>
              </a:rPr>
              <a:t>Stochastic gradient descent</a:t>
            </a:r>
          </a:p>
          <a:p>
            <a:pPr lvl="1"/>
            <a:r>
              <a:rPr lang="en-US" dirty="0">
                <a:hlinkClick r:id="rId2"/>
              </a:rPr>
              <a:t>Consider </a:t>
            </a:r>
            <a:r>
              <a:rPr lang="en-US" dirty="0" smtClean="0">
                <a:hlinkClick r:id="rId2"/>
              </a:rPr>
              <a:t>only one or mini batch data</a:t>
            </a:r>
            <a:endParaRPr lang="en-US" dirty="0">
              <a:hlinkClick r:id="rId2"/>
            </a:endParaRPr>
          </a:p>
          <a:p>
            <a:pPr lvl="1"/>
            <a:r>
              <a:rPr lang="en-US" dirty="0" smtClean="0">
                <a:hlinkClick r:id="rId2"/>
              </a:rPr>
              <a:t>Fast for </a:t>
            </a:r>
            <a:r>
              <a:rPr lang="en-US" dirty="0">
                <a:hlinkClick r:id="rId2"/>
              </a:rPr>
              <a:t>large dataset</a:t>
            </a:r>
          </a:p>
          <a:p>
            <a:endParaRPr lang="en-US" dirty="0" smtClean="0">
              <a:hlinkClick r:id="rId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5574188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Performance </a:t>
            </a:r>
            <a:r>
              <a:rPr lang="en-US" b="1" dirty="0" smtClean="0"/>
              <a:t>Measures</a:t>
            </a:r>
            <a:endParaRPr lang="en-US" dirty="0"/>
          </a:p>
        </p:txBody>
      </p:sp>
      <p:sp>
        <p:nvSpPr>
          <p:cNvPr id="3" name="Content Placeholder 2"/>
          <p:cNvSpPr>
            <a:spLocks noGrp="1"/>
          </p:cNvSpPr>
          <p:nvPr>
            <p:ph idx="1"/>
          </p:nvPr>
        </p:nvSpPr>
        <p:spPr>
          <a:xfrm>
            <a:off x="838200" y="1896533"/>
            <a:ext cx="10515600" cy="4280430"/>
          </a:xfrm>
        </p:spPr>
        <p:txBody>
          <a:bodyPr>
            <a:normAutofit/>
          </a:bodyPr>
          <a:lstStyle/>
          <a:p>
            <a:r>
              <a:rPr lang="en-US" dirty="0"/>
              <a:t>Measuring Accuracy Using </a:t>
            </a:r>
            <a:r>
              <a:rPr lang="en-US" dirty="0" smtClean="0"/>
              <a:t>Cross-Validation</a:t>
            </a:r>
          </a:p>
          <a:p>
            <a:r>
              <a:rPr lang="en-US" dirty="0"/>
              <a:t>Confusion Matrix</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379606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Accuracy Using </a:t>
            </a:r>
            <a:r>
              <a:rPr lang="en-US" dirty="0" smtClean="0"/>
              <a:t>Cross-Validation</a:t>
            </a:r>
            <a:endParaRPr lang="en-US" dirty="0"/>
          </a:p>
        </p:txBody>
      </p:sp>
      <p:sp>
        <p:nvSpPr>
          <p:cNvPr id="3" name="Content Placeholder 2"/>
          <p:cNvSpPr>
            <a:spLocks noGrp="1"/>
          </p:cNvSpPr>
          <p:nvPr>
            <p:ph idx="1"/>
          </p:nvPr>
        </p:nvSpPr>
        <p:spPr/>
        <p:txBody>
          <a:bodyPr/>
          <a:lstStyle/>
          <a:p>
            <a:r>
              <a:rPr lang="en-US" dirty="0"/>
              <a:t>One way to evaluate the Decision Tree model would be to use the </a:t>
            </a:r>
            <a:r>
              <a:rPr lang="en-US" dirty="0" err="1"/>
              <a:t>train_test_split</a:t>
            </a:r>
            <a:r>
              <a:rPr lang="en-US" dirty="0"/>
              <a:t> function to split the training set into a smaller training set and a validation set, then train your models against the smaller training set and evaluate them against the validation set.</a:t>
            </a:r>
          </a:p>
          <a:p>
            <a:r>
              <a:rPr lang="en-US" dirty="0" smtClean="0"/>
              <a:t>K-fold cross-validation: K-fold </a:t>
            </a:r>
            <a:r>
              <a:rPr lang="en-US" dirty="0"/>
              <a:t>cross-validation means splitting the training set into K-folds </a:t>
            </a:r>
            <a:r>
              <a:rPr lang="en-US" dirty="0" smtClean="0"/>
              <a:t>then </a:t>
            </a:r>
            <a:r>
              <a:rPr lang="en-US" dirty="0"/>
              <a:t>making predictions and evaluating them on each fold using a model trained on the remaining folds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81954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Confusion Matrix</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stretch>
            <a:fillRect/>
          </a:stretch>
        </p:blipFill>
        <p:spPr>
          <a:xfrm>
            <a:off x="1001184" y="1133751"/>
            <a:ext cx="10189632" cy="4719059"/>
          </a:xfrm>
          <a:prstGeom prst="rect">
            <a:avLst/>
          </a:prstGeom>
        </p:spPr>
      </p:pic>
    </p:spTree>
    <p:extLst>
      <p:ext uri="{BB962C8B-B14F-4D97-AF65-F5344CB8AC3E}">
        <p14:creationId xmlns:p14="http://schemas.microsoft.com/office/powerpoint/2010/main" val="518051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Confusion Matrix</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1028" name="Picture 4" descr="https://upload.wikimedia.org/wikipedia/commons/thumb/2/26/Precisionrecall.svg/350px-Precisionrecall.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991" y="0"/>
            <a:ext cx="3699507" cy="672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220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Precision and Recall</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7" name="TextBox 6"/>
          <p:cNvSpPr txBox="1"/>
          <p:nvPr/>
        </p:nvSpPr>
        <p:spPr>
          <a:xfrm>
            <a:off x="1153583" y="1501676"/>
            <a:ext cx="9884833" cy="461665"/>
          </a:xfrm>
          <a:prstGeom prst="rect">
            <a:avLst/>
          </a:prstGeom>
          <a:noFill/>
        </p:spPr>
        <p:txBody>
          <a:bodyPr wrap="square" rtlCol="0">
            <a:spAutoFit/>
          </a:bodyPr>
          <a:lstStyle/>
          <a:p>
            <a:r>
              <a:rPr lang="en-US" sz="2400" smtClean="0"/>
              <a:t>Precision = TP / (TP + TN)</a:t>
            </a:r>
            <a:endParaRPr lang="en-US" sz="2400" dirty="0"/>
          </a:p>
        </p:txBody>
      </p:sp>
      <p:sp>
        <p:nvSpPr>
          <p:cNvPr id="6" name="TextBox 5"/>
          <p:cNvSpPr txBox="1"/>
          <p:nvPr/>
        </p:nvSpPr>
        <p:spPr>
          <a:xfrm>
            <a:off x="1153583" y="2433852"/>
            <a:ext cx="9884833" cy="461665"/>
          </a:xfrm>
          <a:prstGeom prst="rect">
            <a:avLst/>
          </a:prstGeom>
          <a:noFill/>
        </p:spPr>
        <p:txBody>
          <a:bodyPr wrap="square" rtlCol="0">
            <a:spAutoFit/>
          </a:bodyPr>
          <a:lstStyle/>
          <a:p>
            <a:r>
              <a:rPr lang="en-US" sz="2400" dirty="0" smtClean="0"/>
              <a:t>Recall = TP / (TP + FN)</a:t>
            </a:r>
            <a:endParaRPr lang="en-US" sz="2400" dirty="0"/>
          </a:p>
        </p:txBody>
      </p:sp>
    </p:spTree>
    <p:extLst>
      <p:ext uri="{BB962C8B-B14F-4D97-AF65-F5344CB8AC3E}">
        <p14:creationId xmlns:p14="http://schemas.microsoft.com/office/powerpoint/2010/main" val="13564351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 Score</a:t>
            </a:r>
            <a:endParaRPr lang="en-US" dirty="0"/>
          </a:p>
        </p:txBody>
      </p:sp>
      <p:sp>
        <p:nvSpPr>
          <p:cNvPr id="3" name="Content Placeholder 2"/>
          <p:cNvSpPr>
            <a:spLocks noGrp="1"/>
          </p:cNvSpPr>
          <p:nvPr>
            <p:ph idx="1"/>
          </p:nvPr>
        </p:nvSpPr>
        <p:spPr>
          <a:xfrm>
            <a:off x="838200" y="1825625"/>
            <a:ext cx="10515600" cy="3609975"/>
          </a:xfrm>
        </p:spPr>
        <p:txBody>
          <a:bodyPr>
            <a:normAutofit fontScale="92500" lnSpcReduction="10000"/>
          </a:bodyPr>
          <a:lstStyle/>
          <a:p>
            <a:r>
              <a:rPr lang="en-US" dirty="0"/>
              <a:t>The F</a:t>
            </a:r>
            <a:r>
              <a:rPr lang="en-US" baseline="-25000" dirty="0"/>
              <a:t>1</a:t>
            </a:r>
            <a:r>
              <a:rPr lang="en-US" dirty="0"/>
              <a:t> score is the </a:t>
            </a:r>
            <a:r>
              <a:rPr lang="en-US" i="1" dirty="0"/>
              <a:t>harmonic mean</a:t>
            </a:r>
            <a:r>
              <a:rPr lang="en-US" dirty="0"/>
              <a:t> of precision and recall (</a:t>
            </a:r>
            <a:r>
              <a:rPr lang="en-US" dirty="0">
                <a:hlinkClick r:id="rId2" action="ppaction://hlinkfile"/>
              </a:rPr>
              <a:t>Equation 3-3</a:t>
            </a:r>
            <a:r>
              <a:rPr lang="en-US" dirty="0"/>
              <a:t>). Whereas the regular mean treats all values equally, the harmonic mean gives much more weight to low values. As a result, the classifier will only get a high F</a:t>
            </a:r>
            <a:r>
              <a:rPr lang="en-US" baseline="-25000" dirty="0"/>
              <a:t>1</a:t>
            </a:r>
            <a:r>
              <a:rPr lang="en-US" dirty="0"/>
              <a:t> score if both recall and precision are high</a:t>
            </a:r>
            <a:r>
              <a:rPr lang="en-US" dirty="0" smtClean="0"/>
              <a:t>.</a:t>
            </a:r>
          </a:p>
          <a:p>
            <a:r>
              <a:rPr lang="en-US" dirty="0"/>
              <a:t>The F</a:t>
            </a:r>
            <a:r>
              <a:rPr lang="en-US" baseline="-25000" dirty="0"/>
              <a:t>1</a:t>
            </a:r>
            <a:r>
              <a:rPr lang="en-US" dirty="0"/>
              <a:t> score favors classifiers that have similar precision and recall. This is not always what you want: in some contexts you mostly care about precision, and in other contexts you really care about recall.</a:t>
            </a:r>
          </a:p>
          <a:p>
            <a:r>
              <a:rPr lang="en-US" dirty="0" smtClean="0"/>
              <a:t>Example</a:t>
            </a:r>
            <a:r>
              <a:rPr lang="en-US" dirty="0"/>
              <a:t>: </a:t>
            </a:r>
            <a:r>
              <a:rPr lang="en-US" dirty="0" smtClean="0"/>
              <a:t>If </a:t>
            </a:r>
            <a:r>
              <a:rPr lang="en-US" dirty="0"/>
              <a:t>you trained a classifier to detect videos that are safe for kids, you would probably prefer a classifier that rejects many good videos (low recall) but keeps only safe ones (high precision)</a:t>
            </a:r>
          </a:p>
        </p:txBody>
      </p:sp>
      <p:pic>
        <p:nvPicPr>
          <p:cNvPr id="4" name="Picture 3"/>
          <p:cNvPicPr>
            <a:picLocks noChangeAspect="1"/>
          </p:cNvPicPr>
          <p:nvPr/>
        </p:nvPicPr>
        <p:blipFill>
          <a:blip r:embed="rId3"/>
          <a:stretch>
            <a:fillRect/>
          </a:stretch>
        </p:blipFill>
        <p:spPr>
          <a:xfrm>
            <a:off x="364066" y="5435600"/>
            <a:ext cx="11226800" cy="1422400"/>
          </a:xfrm>
          <a:prstGeom prst="rect">
            <a:avLst/>
          </a:prstGeom>
        </p:spPr>
      </p:pic>
    </p:spTree>
    <p:extLst>
      <p:ext uri="{BB962C8B-B14F-4D97-AF65-F5344CB8AC3E}">
        <p14:creationId xmlns:p14="http://schemas.microsoft.com/office/powerpoint/2010/main" val="543947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smtClean="0"/>
              <a:t>Practice time</a:t>
            </a:r>
            <a:endParaRPr lang="en-US" sz="5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14743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533" y="2583392"/>
            <a:ext cx="10515600" cy="1325563"/>
          </a:xfrm>
        </p:spPr>
        <p:txBody>
          <a:bodyPr/>
          <a:lstStyle/>
          <a:p>
            <a:pPr algn="ctr"/>
            <a:r>
              <a:rPr lang="en-US" sz="5400" b="1" dirty="0"/>
              <a:t>Regression </a:t>
            </a:r>
            <a:r>
              <a:rPr lang="en-US" sz="2400" dirty="0"/>
              <a:t>continuous function</a:t>
            </a:r>
            <a:endParaRPr lang="en-US" sz="5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2011359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03867" y="812800"/>
            <a:ext cx="2027478" cy="584775"/>
          </a:xfrm>
          <a:prstGeom prst="rect">
            <a:avLst/>
          </a:prstGeom>
          <a:noFill/>
        </p:spPr>
        <p:txBody>
          <a:bodyPr wrap="none" rtlCol="0">
            <a:spAutoFit/>
          </a:bodyPr>
          <a:lstStyle/>
          <a:p>
            <a:r>
              <a:rPr lang="en-US" sz="3200" b="1" dirty="0" smtClean="0"/>
              <a:t>Regression</a:t>
            </a:r>
            <a:endParaRPr lang="en-US" b="1" dirty="0" smtClean="0"/>
          </a:p>
        </p:txBody>
      </p:sp>
      <p:sp>
        <p:nvSpPr>
          <p:cNvPr id="3" name="TextBox 2"/>
          <p:cNvSpPr txBox="1"/>
          <p:nvPr/>
        </p:nvSpPr>
        <p:spPr>
          <a:xfrm>
            <a:off x="1320800" y="1571388"/>
            <a:ext cx="6146800" cy="2031325"/>
          </a:xfrm>
          <a:prstGeom prst="rect">
            <a:avLst/>
          </a:prstGeom>
          <a:noFill/>
        </p:spPr>
        <p:txBody>
          <a:bodyPr wrap="square" rtlCol="0">
            <a:spAutoFit/>
          </a:bodyPr>
          <a:lstStyle/>
          <a:p>
            <a:r>
              <a:rPr lang="en-US" dirty="0"/>
              <a:t>Predict results within a continuous output, meaning that we are trying to map input variables to some continuous function</a:t>
            </a:r>
          </a:p>
          <a:p>
            <a:pPr marL="285750" indent="-285750">
              <a:buFont typeface="Arial" charset="0"/>
              <a:buChar char="•"/>
            </a:pPr>
            <a:endParaRPr lang="en-US" dirty="0" smtClean="0"/>
          </a:p>
          <a:p>
            <a:pPr marL="285750" indent="-285750">
              <a:buFont typeface="Arial" charset="0"/>
              <a:buChar char="•"/>
            </a:pPr>
            <a:r>
              <a:rPr lang="en-US" dirty="0" smtClean="0"/>
              <a:t>Learn from existing data</a:t>
            </a:r>
          </a:p>
          <a:p>
            <a:pPr marL="285750" indent="-285750">
              <a:buFont typeface="Arial" charset="0"/>
              <a:buChar char="•"/>
            </a:pPr>
            <a:r>
              <a:rPr lang="en-US" dirty="0" smtClean="0"/>
              <a:t>Helps in establishing association or independence hypothesis</a:t>
            </a:r>
          </a:p>
          <a:p>
            <a:pPr marL="285750" indent="-285750">
              <a:buFont typeface="Arial" charset="0"/>
              <a:buChar char="•"/>
            </a:pPr>
            <a:r>
              <a:rPr lang="en-US" dirty="0" smtClean="0"/>
              <a:t>Helps in predicting future values based on past occurrences </a:t>
            </a:r>
          </a:p>
          <a:p>
            <a:endParaRPr lang="en-US" dirty="0"/>
          </a:p>
        </p:txBody>
      </p:sp>
      <p:sp>
        <p:nvSpPr>
          <p:cNvPr id="5" name="TextBox 4"/>
          <p:cNvSpPr txBox="1"/>
          <p:nvPr/>
        </p:nvSpPr>
        <p:spPr>
          <a:xfrm>
            <a:off x="1798437" y="4266096"/>
            <a:ext cx="3014133" cy="923330"/>
          </a:xfrm>
          <a:prstGeom prst="rect">
            <a:avLst/>
          </a:prstGeom>
          <a:noFill/>
        </p:spPr>
        <p:txBody>
          <a:bodyPr wrap="square" rtlCol="0">
            <a:spAutoFit/>
          </a:bodyPr>
          <a:lstStyle/>
          <a:p>
            <a:r>
              <a:rPr lang="cs-CZ" dirty="0"/>
              <a:t>Y = [0, 1, 4, 9, 16, 25, 36, 64</a:t>
            </a:r>
            <a:r>
              <a:rPr lang="cs-CZ" dirty="0" smtClean="0"/>
              <a:t>]</a:t>
            </a:r>
          </a:p>
          <a:p>
            <a:endParaRPr lang="cs-CZ" dirty="0"/>
          </a:p>
          <a:p>
            <a:r>
              <a:rPr lang="cs-CZ" dirty="0" smtClean="0"/>
              <a:t>X </a:t>
            </a:r>
            <a:r>
              <a:rPr lang="cs-CZ" dirty="0"/>
              <a:t>= [0, 1, 2, 3, 4, 5, 6, 8]</a:t>
            </a:r>
            <a:endParaRPr lang="pt-BR"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2471228"/>
            <a:ext cx="4906433" cy="3381582"/>
          </a:xfrm>
          <a:prstGeom prst="rect">
            <a:avLst/>
          </a:prstGeom>
        </p:spPr>
      </p:pic>
    </p:spTree>
    <p:extLst>
      <p:ext uri="{BB962C8B-B14F-4D97-AF65-F5344CB8AC3E}">
        <p14:creationId xmlns:p14="http://schemas.microsoft.com/office/powerpoint/2010/main" val="13453347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492211"/>
            <a:ext cx="10007600" cy="1661993"/>
          </a:xfrm>
          <a:prstGeom prst="rect">
            <a:avLst/>
          </a:prstGeom>
          <a:noFill/>
        </p:spPr>
        <p:txBody>
          <a:bodyPr wrap="square" rtlCol="0">
            <a:spAutoFit/>
          </a:bodyPr>
          <a:lstStyle/>
          <a:p>
            <a:r>
              <a:rPr lang="en-US" dirty="0" smtClean="0"/>
              <a:t>When the relationship between independent variable and dependent variable is linear. </a:t>
            </a:r>
          </a:p>
          <a:p>
            <a:endParaRPr lang="en-US" dirty="0"/>
          </a:p>
          <a:p>
            <a:r>
              <a:rPr lang="en-US" sz="2400" b="1" dirty="0" smtClean="0"/>
              <a:t>Y = a + bX</a:t>
            </a:r>
          </a:p>
          <a:p>
            <a:endParaRPr lang="en-US" dirty="0"/>
          </a:p>
          <a:p>
            <a:r>
              <a:rPr lang="en-US" dirty="0" smtClean="0"/>
              <a:t>Estimated value </a:t>
            </a:r>
            <a:r>
              <a:rPr lang="en-US" sz="2400" b="1" dirty="0" smtClean="0"/>
              <a:t>Y</a:t>
            </a:r>
            <a:r>
              <a:rPr lang="en-US" sz="2400" b="1" baseline="-25000" dirty="0" smtClean="0"/>
              <a:t>i</a:t>
            </a:r>
            <a:r>
              <a:rPr lang="en-US" sz="2400" b="1" dirty="0" smtClean="0"/>
              <a:t> = a + bX</a:t>
            </a:r>
            <a:r>
              <a:rPr lang="en-US" sz="2400" b="1" baseline="-25000" dirty="0" smtClean="0"/>
              <a:t>i</a:t>
            </a:r>
            <a:r>
              <a:rPr lang="en-US" sz="2400" b="1" dirty="0" smtClean="0"/>
              <a:t> + e</a:t>
            </a:r>
            <a:r>
              <a:rPr lang="en-US" sz="2400" b="1" baseline="-25000" dirty="0" smtClean="0"/>
              <a:t>i</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333" y="2493434"/>
            <a:ext cx="4116917" cy="3043766"/>
          </a:xfrm>
          <a:prstGeom prst="rect">
            <a:avLst/>
          </a:prstGeom>
        </p:spPr>
      </p:pic>
    </p:spTree>
    <p:extLst>
      <p:ext uri="{BB962C8B-B14F-4D97-AF65-F5344CB8AC3E}">
        <p14:creationId xmlns:p14="http://schemas.microsoft.com/office/powerpoint/2010/main" val="16601563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660400"/>
            <a:ext cx="1568378" cy="461665"/>
          </a:xfrm>
          <a:prstGeom prst="rect">
            <a:avLst/>
          </a:prstGeom>
          <a:noFill/>
        </p:spPr>
        <p:txBody>
          <a:bodyPr wrap="none" rtlCol="0">
            <a:spAutoFit/>
          </a:bodyPr>
          <a:lstStyle/>
          <a:p>
            <a:r>
              <a:rPr lang="en-US" sz="2400" b="1" dirty="0" smtClean="0"/>
              <a:t>Regression</a:t>
            </a:r>
          </a:p>
        </p:txBody>
      </p:sp>
      <p:sp>
        <p:nvSpPr>
          <p:cNvPr id="3" name="TextBox 2"/>
          <p:cNvSpPr txBox="1"/>
          <p:nvPr/>
        </p:nvSpPr>
        <p:spPr>
          <a:xfrm>
            <a:off x="1320800" y="1382453"/>
            <a:ext cx="10227733" cy="646331"/>
          </a:xfrm>
          <a:prstGeom prst="rect">
            <a:avLst/>
          </a:prstGeom>
          <a:noFill/>
        </p:spPr>
        <p:txBody>
          <a:bodyPr wrap="square" rtlCol="0">
            <a:spAutoFit/>
          </a:bodyPr>
          <a:lstStyle/>
          <a:p>
            <a:r>
              <a:rPr lang="en-US" dirty="0"/>
              <a:t>Given data about the size of houses on the real estate market, try to predict their price. Price as a function of size is a continuous output, so this is a regression problem.</a:t>
            </a:r>
          </a:p>
        </p:txBody>
      </p:sp>
      <p:pic>
        <p:nvPicPr>
          <p:cNvPr id="6" name="Picture 5"/>
          <p:cNvPicPr>
            <a:picLocks noChangeAspect="1"/>
          </p:cNvPicPr>
          <p:nvPr/>
        </p:nvPicPr>
        <p:blipFill>
          <a:blip r:embed="rId4"/>
          <a:stretch>
            <a:fillRect/>
          </a:stretch>
        </p:blipFill>
        <p:spPr>
          <a:xfrm>
            <a:off x="2970602" y="2522238"/>
            <a:ext cx="5016500" cy="2747018"/>
          </a:xfrm>
          <a:prstGeom prst="rect">
            <a:avLst/>
          </a:prstGeom>
        </p:spPr>
      </p:pic>
    </p:spTree>
    <p:extLst>
      <p:ext uri="{BB962C8B-B14F-4D97-AF65-F5344CB8AC3E}">
        <p14:creationId xmlns:p14="http://schemas.microsoft.com/office/powerpoint/2010/main" val="1207119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1568378" cy="461665"/>
          </a:xfrm>
          <a:prstGeom prst="rect">
            <a:avLst/>
          </a:prstGeom>
          <a:noFill/>
        </p:spPr>
        <p:txBody>
          <a:bodyPr wrap="none" rtlCol="0">
            <a:spAutoFit/>
          </a:bodyPr>
          <a:lstStyle/>
          <a:p>
            <a:r>
              <a:rPr lang="en-US" sz="2400" b="1" dirty="0" smtClean="0"/>
              <a:t>Regression</a:t>
            </a:r>
          </a:p>
        </p:txBody>
      </p:sp>
      <p:sp>
        <p:nvSpPr>
          <p:cNvPr id="3" name="TextBox 2"/>
          <p:cNvSpPr txBox="1"/>
          <p:nvPr/>
        </p:nvSpPr>
        <p:spPr>
          <a:xfrm>
            <a:off x="1320800" y="1492211"/>
            <a:ext cx="10007600" cy="3139321"/>
          </a:xfrm>
          <a:prstGeom prst="rect">
            <a:avLst/>
          </a:prstGeom>
          <a:noFill/>
        </p:spPr>
        <p:txBody>
          <a:bodyPr wrap="square" rtlCol="0">
            <a:spAutoFit/>
          </a:bodyPr>
          <a:lstStyle/>
          <a:p>
            <a:r>
              <a:rPr lang="en-US" dirty="0" smtClean="0"/>
              <a:t>Predicting value of “dependent variable” (say Y) for value of ”independent variable” (say X). </a:t>
            </a:r>
          </a:p>
          <a:p>
            <a:endParaRPr lang="en-US" dirty="0"/>
          </a:p>
          <a:p>
            <a:r>
              <a:rPr lang="en-US" dirty="0" smtClean="0"/>
              <a:t>Assumption is, Y varies with X</a:t>
            </a:r>
          </a:p>
          <a:p>
            <a:endParaRPr lang="en-US" dirty="0"/>
          </a:p>
          <a:p>
            <a:r>
              <a:rPr lang="en-US" dirty="0" smtClean="0"/>
              <a:t>We are predicting the values, there are going to be errors in predictions. </a:t>
            </a:r>
          </a:p>
          <a:p>
            <a:endParaRPr lang="en-US" dirty="0"/>
          </a:p>
          <a:p>
            <a:r>
              <a:rPr lang="en-US" dirty="0" smtClean="0"/>
              <a:t>Our goal is to minimize these errors. </a:t>
            </a:r>
          </a:p>
          <a:p>
            <a:endParaRPr lang="en-US" dirty="0"/>
          </a:p>
          <a:p>
            <a:r>
              <a:rPr lang="en-US" dirty="0" smtClean="0"/>
              <a:t>If actual Y = 10 and observed Y’ = 11, we have an error of |1| unit. Our goal should be to minimize this error, such that error tends to 0.</a:t>
            </a:r>
          </a:p>
          <a:p>
            <a:endParaRPr lang="en-US" dirty="0"/>
          </a:p>
        </p:txBody>
      </p:sp>
    </p:spTree>
    <p:extLst>
      <p:ext uri="{BB962C8B-B14F-4D97-AF65-F5344CB8AC3E}">
        <p14:creationId xmlns:p14="http://schemas.microsoft.com/office/powerpoint/2010/main" val="252518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20800" y="812800"/>
            <a:ext cx="2424382" cy="461665"/>
          </a:xfrm>
          <a:prstGeom prst="rect">
            <a:avLst/>
          </a:prstGeom>
          <a:noFill/>
        </p:spPr>
        <p:txBody>
          <a:bodyPr wrap="none" rtlCol="0">
            <a:spAutoFit/>
          </a:bodyPr>
          <a:lstStyle/>
          <a:p>
            <a:r>
              <a:rPr lang="en-US" sz="2400" b="1" dirty="0" smtClean="0"/>
              <a:t>Linear Regression</a:t>
            </a:r>
          </a:p>
        </p:txBody>
      </p:sp>
      <p:sp>
        <p:nvSpPr>
          <p:cNvPr id="3" name="TextBox 2"/>
          <p:cNvSpPr txBox="1"/>
          <p:nvPr/>
        </p:nvSpPr>
        <p:spPr>
          <a:xfrm>
            <a:off x="1320800" y="1492211"/>
            <a:ext cx="10007600" cy="369332"/>
          </a:xfrm>
          <a:prstGeom prst="rect">
            <a:avLst/>
          </a:prstGeom>
          <a:noFill/>
        </p:spPr>
        <p:txBody>
          <a:bodyPr wrap="square" rtlCol="0">
            <a:spAutoFit/>
          </a:bodyPr>
          <a:lstStyle/>
          <a:p>
            <a:r>
              <a:rPr lang="en-US" dirty="0" smtClean="0"/>
              <a:t>If we optimize observed errors individually then other errors would increase in magnitude.</a:t>
            </a:r>
            <a:endParaRPr lang="en-US" baseline="-25000"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733" y="2065800"/>
            <a:ext cx="5393267" cy="3779297"/>
          </a:xfrm>
          <a:prstGeom prst="rect">
            <a:avLst/>
          </a:prstGeom>
        </p:spPr>
      </p:pic>
    </p:spTree>
    <p:extLst>
      <p:ext uri="{BB962C8B-B14F-4D97-AF65-F5344CB8AC3E}">
        <p14:creationId xmlns:p14="http://schemas.microsoft.com/office/powerpoint/2010/main" val="545041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10365</TotalTime>
  <Words>1242</Words>
  <Application>Microsoft Macintosh PowerPoint</Application>
  <PresentationFormat>Widescreen</PresentationFormat>
  <Paragraphs>179</Paragraphs>
  <Slides>39</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Calibri Light</vt:lpstr>
      <vt:lpstr>Cambria Math</vt:lpstr>
      <vt:lpstr>Mangal</vt:lpstr>
      <vt:lpstr>Arial</vt:lpstr>
      <vt:lpstr>Office Theme</vt:lpstr>
      <vt:lpstr>PowerPoint Presentation</vt:lpstr>
      <vt:lpstr>PowerPoint Presentation</vt:lpstr>
      <vt:lpstr>PowerPoint Presentation</vt:lpstr>
      <vt:lpstr>Regression continuous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time</vt:lpstr>
      <vt:lpstr>Classification discrete categories</vt:lpstr>
      <vt:lpstr>PowerPoint Presentation</vt:lpstr>
      <vt:lpstr>PowerPoint Presentation</vt:lpstr>
      <vt:lpstr>Classification</vt:lpstr>
      <vt:lpstr>Linear Function</vt:lpstr>
      <vt:lpstr>Sigmoid Function</vt:lpstr>
      <vt:lpstr>PowerPoint Presentation</vt:lpstr>
      <vt:lpstr>Choosing a classifier</vt:lpstr>
      <vt:lpstr>Performance Measures</vt:lpstr>
      <vt:lpstr>Measuring Accuracy Using Cross-Validation</vt:lpstr>
      <vt:lpstr>PowerPoint Presentation</vt:lpstr>
      <vt:lpstr>PowerPoint Presentation</vt:lpstr>
      <vt:lpstr>PowerPoint Presentation</vt:lpstr>
      <vt:lpstr>F1 Score</vt:lpstr>
      <vt:lpstr>Practice time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Ayush Singhal</cp:lastModifiedBy>
  <cp:revision>241</cp:revision>
  <dcterms:created xsi:type="dcterms:W3CDTF">2016-09-19T12:17:07Z</dcterms:created>
  <dcterms:modified xsi:type="dcterms:W3CDTF">2017-12-05T05:06:05Z</dcterms:modified>
</cp:coreProperties>
</file>